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57"/>
  </p:notesMasterIdLst>
  <p:handoutMasterIdLst>
    <p:handoutMasterId r:id="rId58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5" r:id="rId15"/>
    <p:sldId id="476" r:id="rId16"/>
    <p:sldId id="477" r:id="rId17"/>
    <p:sldId id="478" r:id="rId18"/>
    <p:sldId id="479" r:id="rId19"/>
    <p:sldId id="480" r:id="rId20"/>
    <p:sldId id="481" r:id="rId21"/>
    <p:sldId id="482" r:id="rId22"/>
    <p:sldId id="483" r:id="rId23"/>
    <p:sldId id="484" r:id="rId24"/>
    <p:sldId id="486" r:id="rId25"/>
    <p:sldId id="485" r:id="rId26"/>
    <p:sldId id="487" r:id="rId27"/>
    <p:sldId id="488" r:id="rId28"/>
    <p:sldId id="489" r:id="rId29"/>
    <p:sldId id="490" r:id="rId30"/>
    <p:sldId id="491" r:id="rId31"/>
    <p:sldId id="492" r:id="rId32"/>
    <p:sldId id="493" r:id="rId33"/>
    <p:sldId id="494" r:id="rId34"/>
    <p:sldId id="495" r:id="rId35"/>
    <p:sldId id="496" r:id="rId36"/>
    <p:sldId id="497" r:id="rId37"/>
    <p:sldId id="500" r:id="rId38"/>
    <p:sldId id="501" r:id="rId39"/>
    <p:sldId id="498" r:id="rId40"/>
    <p:sldId id="502" r:id="rId41"/>
    <p:sldId id="503" r:id="rId42"/>
    <p:sldId id="504" r:id="rId43"/>
    <p:sldId id="505" r:id="rId44"/>
    <p:sldId id="506" r:id="rId45"/>
    <p:sldId id="507" r:id="rId46"/>
    <p:sldId id="499" r:id="rId47"/>
    <p:sldId id="508" r:id="rId48"/>
    <p:sldId id="509" r:id="rId49"/>
    <p:sldId id="510" r:id="rId50"/>
    <p:sldId id="511" r:id="rId51"/>
    <p:sldId id="513" r:id="rId52"/>
    <p:sldId id="512" r:id="rId53"/>
    <p:sldId id="514" r:id="rId54"/>
    <p:sldId id="515" r:id="rId55"/>
    <p:sldId id="516" r:id="rId56"/>
  </p:sldIdLst>
  <p:sldSz cx="9144000" cy="6858000" type="screen4x3"/>
  <p:notesSz cx="9928225" cy="6797675"/>
  <p:custDataLst>
    <p:tags r:id="rId5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EFF"/>
    <a:srgbClr val="C1D6FF"/>
    <a:srgbClr val="A7C4FF"/>
    <a:srgbClr val="F53939"/>
    <a:srgbClr val="F5FC9A"/>
    <a:srgbClr val="B21212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59" autoAdjust="0"/>
    <p:restoredTop sz="89706" autoAdjust="0"/>
  </p:normalViewPr>
  <p:slideViewPr>
    <p:cSldViewPr>
      <p:cViewPr varScale="1">
        <p:scale>
          <a:sx n="70" d="100"/>
          <a:sy n="70" d="100"/>
        </p:scale>
        <p:origin x="154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73049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26348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52438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5899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33267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69680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31463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3011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52553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27349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9017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9981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1532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76253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48962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8475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2130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612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60607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135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2669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40447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30974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40786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74760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33703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033752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7085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931462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065286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251923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564713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010161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459540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458268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301301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668882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7037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450477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344184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0552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slide" Target="../slides/slide28.xml"/><Relationship Id="rId4" Type="http://schemas.openxmlformats.org/officeDocument/2006/relationships/slide" Target="../slides/slide2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1691" y="44624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07504" y="692696"/>
            <a:ext cx="1752659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1.1 – Everything is made of Particles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1915860" y="692696"/>
            <a:ext cx="1418055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1.2 – Solids, Liquids &amp;</a:t>
            </a:r>
            <a:r>
              <a:rPr lang="en-GB" sz="10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Gases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3389612" y="692696"/>
            <a:ext cx="184677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1.3 – Particles in Solids, Liquids &amp;</a:t>
            </a:r>
            <a:r>
              <a:rPr lang="en-GB" sz="10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Gases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rId5" action="ppaction://hlinksldjump"/>
          </p:cNvPr>
          <p:cNvSpPr/>
          <p:nvPr userDrawn="1"/>
        </p:nvSpPr>
        <p:spPr>
          <a:xfrm>
            <a:off x="5292080" y="691790"/>
            <a:ext cx="172819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1.4 – Closer Look at Gases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859391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3.x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3.xml"/><Relationship Id="rId4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Unit%2001/1.1%20-%20Everything%20is%20Made%20of%20Particles.docx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4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7.png"/><Relationship Id="rId5" Type="http://schemas.openxmlformats.org/officeDocument/2006/relationships/hyperlink" Target="Unit%2001/1.1%20-%20Changing%20water.mp4" TargetMode="Externa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5.xml"/><Relationship Id="rId5" Type="http://schemas.openxmlformats.org/officeDocument/2006/relationships/hyperlink" Target="Unit%2001/1.2%20-%20Heating%20Curve%20of%20Water.mp4" TargetMode="Externa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Unit%2001/1.2%20&#8211;%20Solids,%20Liquids,%20and%20Gases.doc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emf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emf"/><Relationship Id="rId4" Type="http://schemas.openxmlformats.org/officeDocument/2006/relationships/image" Target="../media/image22.emf"/><Relationship Id="rId9" Type="http://schemas.openxmlformats.org/officeDocument/2006/relationships/slide" Target="slide4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Unit%2001/1.3%20&#8211;%20The%20Particles%20in%20Solids,%20Liquids,%20and%20Gases.docx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8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8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8.xml"/><Relationship Id="rId4" Type="http://schemas.openxmlformats.org/officeDocument/2006/relationships/image" Target="../media/image3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Unit%2001/1.4%20-%20A%20Closer%20Look%20at%20Gases.docx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826276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</a:t>
            </a:r>
            <a:r>
              <a:rPr lang="en-US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01 - </a:t>
            </a:r>
            <a:r>
              <a:rPr lang="en-US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States of Matter</a:t>
            </a:r>
            <a:endParaRPr lang="en-GB" sz="6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42" y="332656"/>
            <a:ext cx="1650170" cy="158485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1.1 – Everything is Made of Particles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51520" y="1124744"/>
            <a:ext cx="6617035" cy="537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40" b="1" dirty="0" smtClean="0">
                <a:solidFill>
                  <a:srgbClr val="C00000"/>
                </a:solidFill>
              </a:rPr>
              <a:t>Made </a:t>
            </a:r>
            <a:r>
              <a:rPr lang="en-US" sz="2040" b="1" dirty="0">
                <a:solidFill>
                  <a:srgbClr val="C00000"/>
                </a:solidFill>
              </a:rPr>
              <a:t>of particles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40" dirty="0"/>
              <a:t>Rock, air, and water look very different. But they have one big thing </a:t>
            </a:r>
            <a:r>
              <a:rPr lang="en-US" sz="2040" dirty="0" smtClean="0"/>
              <a:t>in common</a:t>
            </a:r>
            <a:r>
              <a:rPr lang="en-US" sz="2040" dirty="0"/>
              <a:t>: they are all made of very tiny pieces, far too small to see.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40" dirty="0"/>
              <a:t>For the moment, we will call these pieces </a:t>
            </a:r>
            <a:r>
              <a:rPr lang="en-US" sz="2040" b="1" dirty="0" smtClean="0"/>
              <a:t>particles</a:t>
            </a:r>
            <a:r>
              <a:rPr lang="en-US" sz="2040" dirty="0" smtClean="0"/>
              <a:t>. In </a:t>
            </a:r>
            <a:r>
              <a:rPr lang="en-US" sz="2040" dirty="0"/>
              <a:t>fact everything around you is made of particles – and so are you!</a:t>
            </a:r>
          </a:p>
          <a:p>
            <a:pPr>
              <a:buClr>
                <a:srgbClr val="0070C0"/>
              </a:buClr>
            </a:pPr>
            <a:r>
              <a:rPr lang="en-US" sz="2040" b="1" dirty="0">
                <a:solidFill>
                  <a:srgbClr val="C00000"/>
                </a:solidFill>
              </a:rPr>
              <a:t>Particles on the move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40" dirty="0"/>
              <a:t>In rock and other solids, the particles are not free to move around. But </a:t>
            </a:r>
            <a:r>
              <a:rPr lang="en-US" sz="2040" dirty="0" smtClean="0"/>
              <a:t>in liquids </a:t>
            </a:r>
            <a:r>
              <a:rPr lang="en-US" sz="2040" dirty="0"/>
              <a:t>and gases, they move freely. As they move they collide with </a:t>
            </a:r>
            <a:r>
              <a:rPr lang="en-US" sz="2040" dirty="0" smtClean="0"/>
              <a:t>each other</a:t>
            </a:r>
            <a:r>
              <a:rPr lang="en-US" sz="2040" dirty="0"/>
              <a:t>, and bounce off in all directions.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40" dirty="0"/>
              <a:t>So the path of one particle, in a liquid or gas, </a:t>
            </a:r>
            <a:r>
              <a:rPr lang="en-US" sz="2040" dirty="0" smtClean="0"/>
              <a:t/>
            </a:r>
            <a:br>
              <a:rPr lang="en-US" sz="2040" dirty="0" smtClean="0"/>
            </a:br>
            <a:r>
              <a:rPr lang="en-US" sz="2040" dirty="0" smtClean="0"/>
              <a:t>could </a:t>
            </a:r>
            <a:r>
              <a:rPr lang="en-US" sz="2040" dirty="0"/>
              <a:t>look like this: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40" dirty="0" smtClean="0"/>
              <a:t>The </a:t>
            </a:r>
            <a:r>
              <a:rPr lang="en-US" sz="2040" dirty="0"/>
              <a:t>particle moves in a random way, </a:t>
            </a:r>
            <a:r>
              <a:rPr lang="en-US" sz="2040" dirty="0" smtClean="0"/>
              <a:t/>
            </a:r>
            <a:br>
              <a:rPr lang="en-US" sz="2040" dirty="0" smtClean="0"/>
            </a:br>
            <a:r>
              <a:rPr lang="en-US" sz="2040" dirty="0" smtClean="0"/>
              <a:t>changing </a:t>
            </a:r>
            <a:r>
              <a:rPr lang="en-US" sz="2040" dirty="0"/>
              <a:t>direction every time it </a:t>
            </a:r>
            <a:r>
              <a:rPr lang="en-US" sz="2040" dirty="0" smtClean="0"/>
              <a:t>hits another </a:t>
            </a:r>
            <a:br>
              <a:rPr lang="en-US" sz="2040" dirty="0" smtClean="0"/>
            </a:br>
            <a:r>
              <a:rPr lang="en-US" sz="2040" dirty="0" smtClean="0"/>
              <a:t>particle</a:t>
            </a:r>
            <a:r>
              <a:rPr lang="en-US" sz="2040" dirty="0"/>
              <a:t>. We call this random motion.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76256" y="4273351"/>
            <a:ext cx="20085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Clr>
                <a:srgbClr val="C00000"/>
              </a:buClr>
              <a:buFontTx/>
              <a:buChar char="▲"/>
            </a:pPr>
            <a:r>
              <a:rPr lang="en-US" sz="1400" dirty="0">
                <a:latin typeface="NewAsterLTStd"/>
              </a:rPr>
              <a:t>All made of particles!</a:t>
            </a:r>
            <a:endParaRPr lang="en-GB" sz="1400" dirty="0">
              <a:latin typeface="NewAsterLTStd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" t="8601" r="2513" b="3808"/>
          <a:stretch/>
        </p:blipFill>
        <p:spPr>
          <a:xfrm>
            <a:off x="6228184" y="4941168"/>
            <a:ext cx="2664296" cy="16561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140199"/>
            <a:ext cx="2016224" cy="3076482"/>
          </a:xfrm>
          <a:prstGeom prst="rect">
            <a:avLst/>
          </a:prstGeom>
        </p:spPr>
      </p:pic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8306651" y="591095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1.1 – Everything is Made of Particles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05267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40" b="1" dirty="0" smtClean="0">
                <a:solidFill>
                  <a:srgbClr val="C00000"/>
                </a:solidFill>
              </a:rPr>
              <a:t>Some </a:t>
            </a:r>
            <a:r>
              <a:rPr lang="en-US" sz="2040" b="1" dirty="0">
                <a:solidFill>
                  <a:srgbClr val="C00000"/>
                </a:solidFill>
              </a:rPr>
              <a:t>evidence for particles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40" dirty="0"/>
              <a:t>There is evidence all around you that things are made of particles, </a:t>
            </a:r>
            <a:r>
              <a:rPr lang="en-US" sz="2040" dirty="0" smtClean="0"/>
              <a:t>and that </a:t>
            </a:r>
            <a:r>
              <a:rPr lang="en-US" sz="2040" dirty="0"/>
              <a:t>they move around in liquids and gases. Look at these examples.</a:t>
            </a:r>
          </a:p>
          <a:p>
            <a:pPr>
              <a:buClr>
                <a:srgbClr val="0070C0"/>
              </a:buClr>
            </a:pPr>
            <a:r>
              <a:rPr lang="en-US" sz="2040" b="1" dirty="0">
                <a:solidFill>
                  <a:srgbClr val="C00000"/>
                </a:solidFill>
              </a:rPr>
              <a:t>Evidence outside the lab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0"/>
          <a:stretch/>
        </p:blipFill>
        <p:spPr>
          <a:xfrm>
            <a:off x="467544" y="2527798"/>
            <a:ext cx="3816424" cy="24133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0"/>
          <a:stretch/>
        </p:blipFill>
        <p:spPr>
          <a:xfrm>
            <a:off x="4788024" y="2527798"/>
            <a:ext cx="3828987" cy="24133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1477" y="5013176"/>
            <a:ext cx="43705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1</a:t>
            </a:r>
            <a:r>
              <a:rPr lang="en-US" dirty="0"/>
              <a:t> Cooking smells can spread out into the street. </a:t>
            </a:r>
            <a:r>
              <a:rPr lang="en-US" dirty="0" smtClean="0"/>
              <a:t>This is </a:t>
            </a:r>
            <a:r>
              <a:rPr lang="en-US" dirty="0"/>
              <a:t>because ‘smells’ are caused by gas particles </a:t>
            </a:r>
            <a:r>
              <a:rPr lang="en-US" dirty="0" smtClean="0"/>
              <a:t>mixing with</a:t>
            </a:r>
            <a:r>
              <a:rPr lang="en-US" dirty="0"/>
              <a:t>, and moving through, the air. They dissolve in</a:t>
            </a:r>
          </a:p>
          <a:p>
            <a:r>
              <a:rPr lang="en-US" dirty="0"/>
              <a:t>moisture in the lining of your nose.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4572000" y="5013176"/>
            <a:ext cx="43127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2 </a:t>
            </a:r>
            <a:r>
              <a:rPr lang="en-US" dirty="0"/>
              <a:t>You often see dust and smoke dancing in the air, </a:t>
            </a:r>
            <a:r>
              <a:rPr lang="en-US" dirty="0" smtClean="0"/>
              <a:t>in bright </a:t>
            </a:r>
            <a:r>
              <a:rPr lang="en-US" dirty="0"/>
              <a:t>sunlight. The dust and smoke are clusters </a:t>
            </a:r>
            <a:r>
              <a:rPr lang="en-US" dirty="0" smtClean="0"/>
              <a:t>of particles</a:t>
            </a:r>
            <a:r>
              <a:rPr lang="en-US" dirty="0"/>
              <a:t>. They dance around because they are </a:t>
            </a:r>
            <a:r>
              <a:rPr lang="en-US" dirty="0" smtClean="0"/>
              <a:t>being bombarded </a:t>
            </a:r>
            <a:r>
              <a:rPr lang="en-US" dirty="0"/>
              <a:t>by tiny particles in the air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306651" y="191683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7606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1.1 – Everything is Made of Particles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05267" cy="40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40" b="1" dirty="0" smtClean="0">
                <a:solidFill>
                  <a:srgbClr val="C00000"/>
                </a:solidFill>
              </a:rPr>
              <a:t>Evidence in the </a:t>
            </a:r>
            <a:r>
              <a:rPr lang="en-US" sz="2040" b="1" dirty="0">
                <a:solidFill>
                  <a:srgbClr val="C00000"/>
                </a:solidFill>
              </a:rPr>
              <a:t>lab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1477" y="4797152"/>
            <a:ext cx="437052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00" b="1" dirty="0"/>
              <a:t>1</a:t>
            </a:r>
            <a:r>
              <a:rPr lang="en-US" sz="1900" dirty="0"/>
              <a:t> Place a crystal of potassium </a:t>
            </a:r>
            <a:r>
              <a:rPr lang="en-US" sz="1900" dirty="0" err="1"/>
              <a:t>manganate</a:t>
            </a:r>
            <a:r>
              <a:rPr lang="en-US" sz="1900" dirty="0"/>
              <a:t>(VII) in </a:t>
            </a:r>
            <a:r>
              <a:rPr lang="en-US" sz="1900" dirty="0" smtClean="0"/>
              <a:t>a beaker </a:t>
            </a:r>
            <a:r>
              <a:rPr lang="en-US" sz="1900" dirty="0"/>
              <a:t>of water. The colour spreads through the </a:t>
            </a:r>
            <a:r>
              <a:rPr lang="en-US" sz="1900" dirty="0" smtClean="0"/>
              <a:t>water. Why</a:t>
            </a:r>
            <a:r>
              <a:rPr lang="en-US" sz="1900" dirty="0"/>
              <a:t>? First, particles leave the crystal – it </a:t>
            </a:r>
            <a:r>
              <a:rPr lang="en-US" sz="1900" b="1" dirty="0" smtClean="0"/>
              <a:t>dissolves</a:t>
            </a:r>
            <a:r>
              <a:rPr lang="en-US" sz="1900" dirty="0" smtClean="0"/>
              <a:t>. Then </a:t>
            </a:r>
            <a:r>
              <a:rPr lang="en-US" sz="1900" dirty="0"/>
              <a:t>they mix among the water particles.</a:t>
            </a:r>
            <a:endParaRPr lang="en-GB" sz="1900" dirty="0"/>
          </a:p>
        </p:txBody>
      </p:sp>
      <p:sp>
        <p:nvSpPr>
          <p:cNvPr id="7" name="Rectangle 6"/>
          <p:cNvSpPr/>
          <p:nvPr/>
        </p:nvSpPr>
        <p:spPr>
          <a:xfrm>
            <a:off x="4709046" y="4797152"/>
            <a:ext cx="417573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00" b="1" dirty="0"/>
              <a:t>2 </a:t>
            </a:r>
            <a:r>
              <a:rPr lang="en-US" sz="1900" dirty="0"/>
              <a:t>Place an open gas jar of air upside down on an </a:t>
            </a:r>
            <a:r>
              <a:rPr lang="en-US" sz="1900" dirty="0" smtClean="0"/>
              <a:t>open gas </a:t>
            </a:r>
            <a:r>
              <a:rPr lang="en-US" sz="1900" dirty="0"/>
              <a:t>jar containing a few drops of red-brown bromine.</a:t>
            </a:r>
          </a:p>
          <a:p>
            <a:r>
              <a:rPr lang="en-US" sz="1900" dirty="0"/>
              <a:t>The colour spreads upwards because particles </a:t>
            </a:r>
            <a:r>
              <a:rPr lang="en-US" sz="1900" dirty="0" smtClean="0"/>
              <a:t>of bromine </a:t>
            </a:r>
            <a:r>
              <a:rPr lang="en-US" sz="1900" dirty="0" err="1"/>
              <a:t>vapour</a:t>
            </a:r>
            <a:r>
              <a:rPr lang="en-US" sz="1900" dirty="0"/>
              <a:t> mix among the particles of air.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2" r="57020"/>
          <a:stretch/>
        </p:blipFill>
        <p:spPr>
          <a:xfrm>
            <a:off x="179511" y="1556792"/>
            <a:ext cx="4529535" cy="28083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3" t="-1891" r="9841"/>
          <a:stretch/>
        </p:blipFill>
        <p:spPr>
          <a:xfrm>
            <a:off x="5508104" y="1196751"/>
            <a:ext cx="2846712" cy="3240361"/>
          </a:xfrm>
          <a:prstGeom prst="rect">
            <a:avLst/>
          </a:prstGeom>
        </p:spPr>
      </p:pic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8306651" y="105273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3554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1.1 – Everything is Made of Particles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05267" cy="5443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830" b="1" dirty="0" smtClean="0">
                <a:solidFill>
                  <a:srgbClr val="C00000"/>
                </a:solidFill>
              </a:rPr>
              <a:t>So </a:t>
            </a:r>
            <a:r>
              <a:rPr lang="en-US" sz="1830" b="1" dirty="0">
                <a:solidFill>
                  <a:srgbClr val="C00000"/>
                </a:solidFill>
              </a:rPr>
              <a:t>what are these particles?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30" dirty="0"/>
              <a:t>The very smallest particles, that we cannot break down </a:t>
            </a:r>
            <a:r>
              <a:rPr lang="en-US" sz="1830" dirty="0" smtClean="0"/>
              <a:t/>
            </a:r>
            <a:br>
              <a:rPr lang="en-US" sz="1830" dirty="0" smtClean="0"/>
            </a:br>
            <a:r>
              <a:rPr lang="en-US" sz="1830" dirty="0" smtClean="0"/>
              <a:t>further by chemical </a:t>
            </a:r>
            <a:r>
              <a:rPr lang="en-US" sz="1830" dirty="0"/>
              <a:t>means, are called atoms.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30" dirty="0" smtClean="0"/>
              <a:t>In </a:t>
            </a:r>
            <a:r>
              <a:rPr lang="en-US" sz="1830" dirty="0"/>
              <a:t>some substances, the particles are just single </a:t>
            </a:r>
            <a:r>
              <a:rPr lang="en-US" sz="1830" dirty="0" smtClean="0"/>
              <a:t>atoms</a:t>
            </a:r>
            <a:r>
              <a:rPr lang="en-US" sz="1830" dirty="0"/>
              <a:t>. </a:t>
            </a:r>
            <a:r>
              <a:rPr lang="en-US" sz="1830" dirty="0" smtClean="0"/>
              <a:t/>
            </a:r>
            <a:br>
              <a:rPr lang="en-US" sz="1830" dirty="0" smtClean="0"/>
            </a:br>
            <a:r>
              <a:rPr lang="en-US" sz="1830" dirty="0" smtClean="0"/>
              <a:t>E.g. argon</a:t>
            </a:r>
            <a:r>
              <a:rPr lang="en-US" sz="1830" dirty="0"/>
              <a:t>, a gas found in air, is made up of </a:t>
            </a:r>
            <a:r>
              <a:rPr lang="en-US" sz="1830" dirty="0" smtClean="0"/>
              <a:t>single </a:t>
            </a:r>
            <a:r>
              <a:rPr lang="en-US" sz="1830" dirty="0"/>
              <a:t>argon </a:t>
            </a:r>
            <a:r>
              <a:rPr lang="en-US" sz="1830" dirty="0" smtClean="0"/>
              <a:t/>
            </a:r>
            <a:br>
              <a:rPr lang="en-US" sz="1830" dirty="0" smtClean="0"/>
            </a:br>
            <a:r>
              <a:rPr lang="en-US" sz="1830" dirty="0" smtClean="0"/>
              <a:t>atoms</a:t>
            </a:r>
            <a:r>
              <a:rPr lang="en-US" sz="1830" dirty="0"/>
              <a:t>.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30" dirty="0" smtClean="0"/>
              <a:t>In </a:t>
            </a:r>
            <a:r>
              <a:rPr lang="en-US" sz="1830" dirty="0"/>
              <a:t>many substances, the particles consist of two or </a:t>
            </a:r>
            <a:r>
              <a:rPr lang="en-US" sz="1830" dirty="0" smtClean="0"/>
              <a:t>more </a:t>
            </a:r>
            <a:br>
              <a:rPr lang="en-US" sz="1830" dirty="0" smtClean="0"/>
            </a:br>
            <a:r>
              <a:rPr lang="en-US" sz="1830" dirty="0" smtClean="0"/>
              <a:t>atoms joined together</a:t>
            </a:r>
            <a:r>
              <a:rPr lang="en-US" sz="1830" dirty="0"/>
              <a:t>. These particles are </a:t>
            </a:r>
            <a:r>
              <a:rPr lang="en-US" sz="1830" dirty="0" smtClean="0"/>
              <a:t>called </a:t>
            </a:r>
            <a:br>
              <a:rPr lang="en-US" sz="1830" dirty="0" smtClean="0"/>
            </a:br>
            <a:r>
              <a:rPr lang="en-US" sz="1830" dirty="0" smtClean="0"/>
              <a:t>molecules</a:t>
            </a:r>
            <a:r>
              <a:rPr lang="en-US" sz="1830" dirty="0"/>
              <a:t>. Water, bromine, and </a:t>
            </a:r>
            <a:r>
              <a:rPr lang="en-US" sz="1830" dirty="0" smtClean="0"/>
              <a:t>the gases nitrogen </a:t>
            </a:r>
            <a:r>
              <a:rPr lang="en-US" sz="1830" dirty="0"/>
              <a:t>and </a:t>
            </a:r>
            <a:r>
              <a:rPr lang="en-US" sz="1830" dirty="0" smtClean="0"/>
              <a:t/>
            </a:r>
            <a:br>
              <a:rPr lang="en-US" sz="1830" dirty="0" smtClean="0"/>
            </a:br>
            <a:r>
              <a:rPr lang="en-US" sz="1830" dirty="0" smtClean="0"/>
              <a:t>oxygen </a:t>
            </a:r>
            <a:r>
              <a:rPr lang="en-US" sz="1830" dirty="0"/>
              <a:t>in air, are made up of molecules.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30" dirty="0" smtClean="0"/>
              <a:t>In </a:t>
            </a:r>
            <a:r>
              <a:rPr lang="en-US" sz="1830" dirty="0"/>
              <a:t>other substances the particles consist of atoms or </a:t>
            </a:r>
            <a:r>
              <a:rPr lang="en-US" sz="1830" dirty="0" smtClean="0"/>
              <a:t/>
            </a:r>
            <a:br>
              <a:rPr lang="en-US" sz="1830" dirty="0" smtClean="0"/>
            </a:br>
            <a:r>
              <a:rPr lang="en-US" sz="1830" dirty="0" smtClean="0"/>
              <a:t>groups </a:t>
            </a:r>
            <a:r>
              <a:rPr lang="en-US" sz="1830" dirty="0"/>
              <a:t>of </a:t>
            </a:r>
            <a:r>
              <a:rPr lang="en-US" sz="1830" dirty="0" smtClean="0"/>
              <a:t>atoms that </a:t>
            </a:r>
            <a:r>
              <a:rPr lang="en-US" sz="1830" dirty="0"/>
              <a:t>carry a charge. These particles </a:t>
            </a:r>
            <a:r>
              <a:rPr lang="en-US" sz="1830" dirty="0" smtClean="0"/>
              <a:t>are </a:t>
            </a:r>
            <a:br>
              <a:rPr lang="en-US" sz="1830" dirty="0" smtClean="0"/>
            </a:br>
            <a:r>
              <a:rPr lang="en-US" sz="1830" dirty="0" smtClean="0"/>
              <a:t>called </a:t>
            </a:r>
            <a:r>
              <a:rPr lang="en-US" sz="1830" dirty="0"/>
              <a:t>ions. </a:t>
            </a:r>
            <a:r>
              <a:rPr lang="en-US" sz="1830" dirty="0" smtClean="0"/>
              <a:t>Potassium </a:t>
            </a:r>
            <a:r>
              <a:rPr lang="en-US" sz="1830" dirty="0" err="1" smtClean="0"/>
              <a:t>manganate</a:t>
            </a:r>
            <a:r>
              <a:rPr lang="en-US" sz="1830" dirty="0" smtClean="0"/>
              <a:t>(VII) is made of  </a:t>
            </a:r>
            <a:r>
              <a:rPr lang="en-US" sz="1830" b="1" dirty="0" smtClean="0">
                <a:solidFill>
                  <a:srgbClr val="FF0000"/>
                </a:solidFill>
              </a:rPr>
              <a:t>ions</a:t>
            </a:r>
            <a:r>
              <a:rPr lang="en-US" sz="1830" dirty="0" smtClean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30" dirty="0" smtClean="0"/>
              <a:t>You’ll </a:t>
            </a:r>
            <a:r>
              <a:rPr lang="en-US" sz="1830" dirty="0"/>
              <a:t>find out more about all these particles in </a:t>
            </a:r>
            <a:r>
              <a:rPr lang="en-US" sz="1830" dirty="0" smtClean="0"/>
              <a:t>Ch. 2+ </a:t>
            </a:r>
            <a:r>
              <a:rPr lang="en-US" sz="1830" dirty="0"/>
              <a:t>3.</a:t>
            </a:r>
          </a:p>
          <a:p>
            <a:pPr>
              <a:buClr>
                <a:srgbClr val="0070C0"/>
              </a:buClr>
            </a:pPr>
            <a:r>
              <a:rPr lang="en-US" sz="1830" b="1" dirty="0">
                <a:solidFill>
                  <a:srgbClr val="C00000"/>
                </a:solidFill>
              </a:rPr>
              <a:t>‘Seeing’ particles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30" dirty="0"/>
              <a:t>We are now able to ‘see’ the particles in some solids, using </a:t>
            </a:r>
            <a:r>
              <a:rPr lang="en-US" sz="1830" dirty="0" smtClean="0"/>
              <a:t/>
            </a:r>
            <a:br>
              <a:rPr lang="en-US" sz="1830" dirty="0" smtClean="0"/>
            </a:br>
            <a:r>
              <a:rPr lang="en-US" sz="1830" dirty="0" smtClean="0"/>
              <a:t>very powerful microscopes</a:t>
            </a:r>
            <a:r>
              <a:rPr lang="en-US" sz="1830" dirty="0"/>
              <a:t>. For example the image on the right shows palladium </a:t>
            </a:r>
            <a:r>
              <a:rPr lang="en-US" sz="1830" dirty="0" smtClean="0"/>
              <a:t>atoms sitting </a:t>
            </a:r>
            <a:r>
              <a:rPr lang="en-US" sz="1830" dirty="0"/>
              <a:t>on carbon atoms. In this image, the atoms appear over 70 </a:t>
            </a:r>
            <a:r>
              <a:rPr lang="en-US" sz="1830" dirty="0" smtClean="0"/>
              <a:t>million times </a:t>
            </a:r>
            <a:r>
              <a:rPr lang="en-US" sz="1830" dirty="0"/>
              <a:t>larger than they really are</a:t>
            </a:r>
            <a:r>
              <a:rPr lang="en-US" sz="1830" dirty="0" smtClean="0"/>
              <a:t>!</a:t>
            </a:r>
            <a:endParaRPr lang="en-US" sz="1830" b="1" dirty="0">
              <a:solidFill>
                <a:srgbClr val="C0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094739"/>
            <a:ext cx="2080531" cy="187096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04247" y="3007707"/>
            <a:ext cx="208053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Clr>
                <a:srgbClr val="C00000"/>
              </a:buClr>
              <a:buFontTx/>
              <a:buChar char="▲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This image was taken using </a:t>
            </a:r>
            <a:r>
              <a:rPr lang="en-US" sz="150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1500" smtClean="0">
                <a:latin typeface="Arial" panose="020B0604020202020204" pitchFamily="34" charset="0"/>
                <a:cs typeface="Arial" panose="020B0604020202020204" pitchFamily="34" charset="0"/>
              </a:rPr>
              <a:t>tunnelling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electron </a:t>
            </a: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microscope.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white blobs are palladium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atoms, the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blue ones are carbon. (The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colour was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added to help us see them.)</a:t>
            </a:r>
            <a:endParaRPr lang="en-GB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06651" y="511828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6537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/>
              <a:t>1.1 – Everything is Made of Particles</a:t>
            </a:r>
            <a:endParaRPr lang="en-GB" sz="38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39978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50" dirty="0" smtClean="0"/>
              <a:t>The </a:t>
            </a:r>
            <a:r>
              <a:rPr lang="en-US" sz="2950" dirty="0"/>
              <a:t>particles in liquids and gases show random </a:t>
            </a:r>
            <a:r>
              <a:rPr lang="en-US" sz="2950" dirty="0" smtClean="0"/>
              <a:t>motion. What </a:t>
            </a:r>
            <a:r>
              <a:rPr lang="en-US" sz="2950" dirty="0"/>
              <a:t>does that mean, and why does it occur?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50" dirty="0" smtClean="0"/>
              <a:t>Why </a:t>
            </a:r>
            <a:r>
              <a:rPr lang="en-US" sz="2950" dirty="0"/>
              <a:t>does the purple colour spread when a crystal </a:t>
            </a:r>
            <a:r>
              <a:rPr lang="en-US" sz="2950" dirty="0" smtClean="0"/>
              <a:t>of potassium manganite (</a:t>
            </a:r>
            <a:r>
              <a:rPr lang="en-US" sz="2950" dirty="0"/>
              <a:t>VII) is placed in water?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50" dirty="0" smtClean="0"/>
              <a:t>Bromine </a:t>
            </a:r>
            <a:r>
              <a:rPr lang="en-US" sz="2950" dirty="0" err="1"/>
              <a:t>vapour</a:t>
            </a:r>
            <a:r>
              <a:rPr lang="en-US" sz="2950" dirty="0"/>
              <a:t> is heavier than air. Even so, it </a:t>
            </a:r>
            <a:r>
              <a:rPr lang="en-US" sz="2950" dirty="0" smtClean="0"/>
              <a:t>spreads upwards </a:t>
            </a:r>
            <a:r>
              <a:rPr lang="en-US" sz="2950" dirty="0"/>
              <a:t>in the experiment above. Why?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50" b="1" dirty="0" smtClean="0"/>
              <a:t>a</a:t>
            </a:r>
            <a:r>
              <a:rPr lang="en-US" sz="2950" dirty="0" smtClean="0"/>
              <a:t> </a:t>
            </a:r>
            <a:r>
              <a:rPr lang="en-US" sz="2950" dirty="0"/>
              <a:t>What is diffusion? </a:t>
            </a:r>
            <a:r>
              <a:rPr lang="en-US" sz="2950" dirty="0" smtClean="0"/>
              <a:t/>
            </a:r>
            <a:br>
              <a:rPr lang="en-US" sz="2950" dirty="0" smtClean="0"/>
            </a:br>
            <a:r>
              <a:rPr lang="en-US" sz="2950" b="1" dirty="0" smtClean="0"/>
              <a:t>b</a:t>
            </a:r>
            <a:r>
              <a:rPr lang="en-US" sz="2950" dirty="0" smtClean="0"/>
              <a:t> </a:t>
            </a:r>
            <a:r>
              <a:rPr lang="en-US" sz="2950" dirty="0"/>
              <a:t>Use the idea of diffusion </a:t>
            </a:r>
            <a:r>
              <a:rPr lang="en-US" sz="2950" dirty="0" smtClean="0"/>
              <a:t>to explain </a:t>
            </a:r>
            <a:r>
              <a:rPr lang="en-US" sz="2950" dirty="0"/>
              <a:t>how the smell of perfume travels.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4542219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519029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9178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1.2 – Solids, Liquids, and Gases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052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What’s </a:t>
            </a:r>
            <a:r>
              <a:rPr lang="en-US" sz="2000" b="1" dirty="0">
                <a:solidFill>
                  <a:srgbClr val="C00000"/>
                </a:solidFill>
              </a:rPr>
              <a:t>the difference?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It is easy to tell the difference between a solid, a liquid and a gas: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97356"/>
            <a:ext cx="2880320" cy="16129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70453" y="1993165"/>
            <a:ext cx="2304256" cy="2189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3323" y="1993165"/>
            <a:ext cx="2907149" cy="1870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1520" y="4206567"/>
            <a:ext cx="288031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solid has a fixed shape and a fixed volume. It does not flow. </a:t>
            </a:r>
            <a:r>
              <a:rPr 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Think of all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solid things around you: their shapes and volumes do not change.</a:t>
            </a: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70451" y="4206567"/>
            <a:ext cx="23042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liquid flows easily. It has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fixed volume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but its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shape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changes. It takes </a:t>
            </a: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shape of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container </a:t>
            </a:r>
            <a:r>
              <a:rPr lang="en-GB" sz="2000" smtClean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pour it into.</a:t>
            </a:r>
          </a:p>
        </p:txBody>
      </p:sp>
      <p:sp>
        <p:nvSpPr>
          <p:cNvPr id="7" name="Rectangle 6"/>
          <p:cNvSpPr/>
          <p:nvPr/>
        </p:nvSpPr>
        <p:spPr>
          <a:xfrm>
            <a:off x="5913323" y="4206567"/>
            <a:ext cx="29071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gas does not have a fixed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volume or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shape. It spreads out to fill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its container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It is much lighter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than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same volume of solid or liquid.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8306651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5599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1.2 – Solids, Liquids, and Gases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052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Water</a:t>
            </a:r>
            <a:r>
              <a:rPr lang="en-US" sz="2000" b="1" dirty="0">
                <a:solidFill>
                  <a:srgbClr val="C00000"/>
                </a:solidFill>
              </a:rPr>
              <a:t>: solid, liquid and gas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Water can be a solid (ice), a liquid (water), and a gas (water </a:t>
            </a:r>
            <a:r>
              <a:rPr lang="en-US" sz="2000" dirty="0" err="1"/>
              <a:t>vapour</a:t>
            </a:r>
            <a:r>
              <a:rPr lang="en-US" sz="2000" dirty="0"/>
              <a:t> </a:t>
            </a:r>
            <a:r>
              <a:rPr lang="en-US" sz="2000" dirty="0" smtClean="0"/>
              <a:t>or steam</a:t>
            </a:r>
            <a:r>
              <a:rPr lang="en-US" sz="2000" dirty="0"/>
              <a:t>). Its state can be changed by heating or cooling: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4156045"/>
            <a:ext cx="28803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Ice slowly changes to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water, when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 is put in a warm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place. This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change is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called melting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thermometer shows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 °C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until all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ice has melted. So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0°C is called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its melting point.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03848" y="4156045"/>
            <a:ext cx="25922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When the water is heated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its temperature rises, and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it changes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vapour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This change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called evaporation. The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hotter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water gets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more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quickly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it evaporates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40152" y="4156045"/>
            <a:ext cx="29071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Soon bubbles appear in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water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It is boiling.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vapour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shows up as steam.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thermometer stays at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100°C while the water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boils off.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100°C is the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boiling point of water.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2210945"/>
            <a:ext cx="2836376" cy="18535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42877" y="2210945"/>
            <a:ext cx="2262374" cy="18491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0232" y="2210946"/>
            <a:ext cx="2088232" cy="1849116"/>
          </a:xfrm>
          <a:prstGeom prst="rect">
            <a:avLst/>
          </a:prstGeom>
        </p:spPr>
      </p:pic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8306651" y="155679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6120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1.2 – Solids, Liquids, and Gases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0526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Water</a:t>
            </a:r>
            <a:r>
              <a:rPr lang="en-US" sz="2400" b="1" dirty="0">
                <a:solidFill>
                  <a:srgbClr val="C00000"/>
                </a:solidFill>
              </a:rPr>
              <a:t>: solid, liquid and gas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And when steam is cooled, the opposite changes take place</a:t>
            </a:r>
            <a:r>
              <a:rPr lang="en-US" sz="240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b="1" dirty="0">
              <a:solidFill>
                <a:srgbClr val="C0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b="1" dirty="0">
              <a:solidFill>
                <a:srgbClr val="C0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</a:pPr>
            <a:endParaRPr lang="en-US" sz="2400" b="1" dirty="0">
              <a:solidFill>
                <a:srgbClr val="C0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You can see that: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00" dirty="0" smtClean="0"/>
              <a:t>condensing </a:t>
            </a:r>
            <a:r>
              <a:rPr lang="en-US" sz="2400" dirty="0"/>
              <a:t>is the opposite of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evaporating</a:t>
            </a:r>
            <a:endParaRPr lang="en-US" sz="2400" dirty="0"/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00" dirty="0" smtClean="0"/>
              <a:t>freezing </a:t>
            </a:r>
            <a:r>
              <a:rPr lang="en-US" sz="2400" dirty="0"/>
              <a:t>is the opposite of melting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00" dirty="0" smtClean="0"/>
              <a:t>the </a:t>
            </a:r>
            <a:r>
              <a:rPr lang="en-US" sz="2400" dirty="0"/>
              <a:t>freezing point of water is the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same </a:t>
            </a:r>
            <a:r>
              <a:rPr lang="en-US" sz="2400" dirty="0"/>
              <a:t>as the melting point of ice,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0 </a:t>
            </a:r>
            <a:r>
              <a:rPr lang="en-US" sz="2400" dirty="0"/>
              <a:t>°C.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28352" y="2417935"/>
            <a:ext cx="8430392" cy="1371105"/>
            <a:chOff x="328352" y="3600472"/>
            <a:chExt cx="8430392" cy="13711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ctangle 5"/>
            <p:cNvSpPr/>
            <p:nvPr/>
          </p:nvSpPr>
          <p:spPr>
            <a:xfrm>
              <a:off x="328352" y="3600472"/>
              <a:ext cx="2016224" cy="13681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Stea</a:t>
              </a:r>
              <a:r>
                <a:rPr lang="en-GB" sz="2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3548786" y="4488194"/>
              <a:ext cx="1991471" cy="462457"/>
            </a:xfrm>
            <a:prstGeom prst="rect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524033" y="3603425"/>
              <a:ext cx="2016224" cy="1368152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Condenses </a:t>
              </a:r>
              <a:r>
                <a:rPr lang="en-GB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 form water</a:t>
              </a:r>
              <a:endPara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67273" y="4488194"/>
              <a:ext cx="1991471" cy="4624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742520" y="3603425"/>
              <a:ext cx="2016224" cy="1368152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Freezes</a:t>
              </a:r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or </a:t>
              </a:r>
              <a:r>
                <a:rPr lang="en-GB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solidifies</a:t>
              </a:r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to form ice</a:t>
              </a:r>
              <a:endPara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Straight Arrow Connector 10"/>
            <p:cNvCxnSpPr>
              <a:stCxn id="6" idx="3"/>
            </p:cNvCxnSpPr>
            <p:nvPr/>
          </p:nvCxnSpPr>
          <p:spPr>
            <a:xfrm>
              <a:off x="2344576" y="4284548"/>
              <a:ext cx="1179457" cy="854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5554298" y="4350961"/>
              <a:ext cx="1179457" cy="854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323489" y="3963465"/>
              <a:ext cx="119616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100"/>
                </a:lnSpc>
              </a:pPr>
              <a:r>
                <a:rPr lang="en-GB" sz="1600" dirty="0" smtClean="0"/>
                <a:t>Cool below</a:t>
              </a:r>
              <a:br>
                <a:rPr lang="en-GB" sz="1600" dirty="0" smtClean="0"/>
              </a:br>
              <a:r>
                <a:rPr lang="en-GB" sz="1600" dirty="0" smtClean="0"/>
                <a:t>100</a:t>
              </a:r>
              <a:r>
                <a:rPr lang="en-GB" sz="1600" baseline="30000" dirty="0" smtClean="0"/>
                <a:t>0</a:t>
              </a:r>
              <a:r>
                <a:rPr lang="en-GB" sz="1600" dirty="0" smtClean="0"/>
                <a:t>C</a:t>
              </a:r>
              <a:endParaRPr lang="en-GB" sz="16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533982" y="4021330"/>
              <a:ext cx="119616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100"/>
                </a:lnSpc>
              </a:pPr>
              <a:r>
                <a:rPr lang="en-GB" sz="1600" dirty="0" smtClean="0"/>
                <a:t>Cool below</a:t>
              </a:r>
              <a:br>
                <a:rPr lang="en-GB" sz="1600" dirty="0" smtClean="0"/>
              </a:br>
              <a:r>
                <a:rPr lang="en-GB" sz="1600" dirty="0" smtClean="0"/>
                <a:t>0</a:t>
              </a:r>
              <a:r>
                <a:rPr lang="en-GB" sz="1600" baseline="30000" dirty="0" smtClean="0"/>
                <a:t>0</a:t>
              </a:r>
              <a:r>
                <a:rPr lang="en-GB" sz="1600" dirty="0" smtClean="0"/>
                <a:t>C</a:t>
              </a:r>
              <a:endParaRPr lang="en-GB" sz="1600" dirty="0"/>
            </a:p>
          </p:txBody>
        </p:sp>
      </p:grpSp>
      <p:sp>
        <p:nvSpPr>
          <p:cNvPr id="21" name="TextBox 20">
            <a:hlinkClick r:id="rId5" action="ppaction://hlinkfile"/>
          </p:cNvPr>
          <p:cNvSpPr txBox="1"/>
          <p:nvPr/>
        </p:nvSpPr>
        <p:spPr>
          <a:xfrm>
            <a:off x="5796136" y="6258798"/>
            <a:ext cx="3088643" cy="33855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Water as Solid, Liquid and Gas</a:t>
            </a:r>
            <a:endParaRPr lang="en-GB" sz="1600" dirty="0"/>
          </a:p>
        </p:txBody>
      </p:sp>
      <p:pic>
        <p:nvPicPr>
          <p:cNvPr id="23" name="1.1 - Changing wat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6136" y="4427942"/>
            <a:ext cx="3088643" cy="1737362"/>
          </a:xfrm>
          <a:prstGeom prst="rect">
            <a:avLst/>
          </a:prstGeom>
        </p:spPr>
      </p:pic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1939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1.2 – Solids, Liquids, and Gases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052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Other </a:t>
            </a:r>
            <a:r>
              <a:rPr lang="en-US" sz="2400" b="1" dirty="0">
                <a:solidFill>
                  <a:srgbClr val="C00000"/>
                </a:solidFill>
              </a:rPr>
              <a:t>things can change state too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It’s not just water! Nearly all substances can exist as solid, liquid and </a:t>
            </a:r>
            <a:r>
              <a:rPr lang="en-US" sz="2400" dirty="0" smtClean="0"/>
              <a:t>gas. Even </a:t>
            </a:r>
            <a:r>
              <a:rPr lang="en-US" sz="2400" dirty="0"/>
              <a:t>iron and diamond can melt and boil! Some melting and </a:t>
            </a:r>
            <a:r>
              <a:rPr lang="en-US" sz="2400" dirty="0" smtClean="0"/>
              <a:t>boiling points </a:t>
            </a:r>
            <a:r>
              <a:rPr lang="en-US" sz="2400" dirty="0"/>
              <a:t>are given below. Look how different they are.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r>
              <a:rPr lang="en-GB" sz="96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636912"/>
            <a:ext cx="2351960" cy="280262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16216" y="5445224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B21212"/>
              </a:buClr>
              <a:buFontTx/>
              <a:buChar char="▲"/>
            </a:pPr>
            <a:r>
              <a:rPr 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Molten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iron being poured out </a:t>
            </a:r>
            <a:r>
              <a: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iron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works. Hot – over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1540°C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047887"/>
              </p:ext>
            </p:extLst>
          </p:nvPr>
        </p:nvGraphicFramePr>
        <p:xfrm>
          <a:off x="179512" y="3140968"/>
          <a:ext cx="6270744" cy="3436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376264"/>
                <a:gridCol w="2310304"/>
              </a:tblGrid>
              <a:tr h="490881">
                <a:tc>
                  <a:txBody>
                    <a:bodyPr/>
                    <a:lstStyle/>
                    <a:p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Substance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Melting point /</a:t>
                      </a:r>
                      <a:r>
                        <a:rPr lang="en-GB" sz="21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Boiling point /</a:t>
                      </a:r>
                      <a:r>
                        <a:rPr lang="en-GB" sz="21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/>
                </a:tc>
              </a:tr>
              <a:tr h="490881">
                <a:tc>
                  <a:txBody>
                    <a:bodyPr/>
                    <a:lstStyle/>
                    <a:p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-219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-183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0881">
                <a:tc>
                  <a:txBody>
                    <a:bodyPr/>
                    <a:lstStyle/>
                    <a:p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Ethanol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-15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0881">
                <a:tc>
                  <a:txBody>
                    <a:bodyPr/>
                    <a:lstStyle/>
                    <a:p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890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0881">
                <a:tc>
                  <a:txBody>
                    <a:bodyPr/>
                    <a:lstStyle/>
                    <a:p>
                      <a:r>
                        <a:rPr lang="en-GB" sz="2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Sulfur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445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0881">
                <a:tc>
                  <a:txBody>
                    <a:bodyPr/>
                    <a:lstStyle/>
                    <a:p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1540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2900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0881">
                <a:tc>
                  <a:txBody>
                    <a:bodyPr/>
                    <a:lstStyle/>
                    <a:p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Diamond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3550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4832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00524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4627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1.2 – Solids, Liquids, and Gases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480719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Showing </a:t>
            </a:r>
            <a:r>
              <a:rPr lang="en-US" sz="1900" b="1" dirty="0">
                <a:solidFill>
                  <a:srgbClr val="C00000"/>
                </a:solidFill>
              </a:rPr>
              <a:t>changes of state on a graph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Look at this graph. It shows how the temperature changes as a block </a:t>
            </a:r>
            <a:r>
              <a:rPr lang="en-US" sz="1900" dirty="0" smtClean="0"/>
              <a:t>of ice </a:t>
            </a:r>
            <a:r>
              <a:rPr lang="en-US" sz="1900" dirty="0"/>
              <a:t>is steadily heated. First the ice melts to water. Then the water </a:t>
            </a:r>
            <a:r>
              <a:rPr lang="en-US" sz="1900" dirty="0" smtClean="0"/>
              <a:t>gets warmer </a:t>
            </a:r>
            <a:r>
              <a:rPr lang="en-US" sz="1900" dirty="0"/>
              <a:t>and warmer, and eventually turns to steam</a:t>
            </a:r>
            <a:r>
              <a:rPr lang="en-US" sz="1900" dirty="0" smtClean="0"/>
              <a:t>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r>
              <a:rPr lang="en-GB" sz="96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" name="Rectangle 2"/>
          <p:cNvSpPr/>
          <p:nvPr/>
        </p:nvSpPr>
        <p:spPr>
          <a:xfrm>
            <a:off x="6660232" y="3430741"/>
            <a:ext cx="22536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B21212"/>
              </a:buClr>
              <a:buFontTx/>
              <a:buChar char="▲"/>
            </a:pPr>
            <a:r>
              <a: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Evaporation in the sunshine …</a:t>
            </a:r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08" b="10201"/>
          <a:stretch/>
        </p:blipFill>
        <p:spPr>
          <a:xfrm>
            <a:off x="6660232" y="1124744"/>
            <a:ext cx="2253677" cy="223224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9512" y="5115088"/>
            <a:ext cx="8734397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dirty="0"/>
              <a:t>A graph like this is called a heating curve.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Look at the step where the ice is melting. Once melting starts, the temperature stays at 0 °C until all the ice has melted. When the water starts to boil, the temperature stays at 100 °C until all the water has turned to steam. So the melting and boiling points are clear and sharp.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2679016"/>
            <a:ext cx="4896544" cy="2436072"/>
          </a:xfrm>
          <a:prstGeom prst="rect">
            <a:avLst/>
          </a:prstGeom>
        </p:spPr>
      </p:pic>
      <p:sp>
        <p:nvSpPr>
          <p:cNvPr id="11" name="TextBox 10">
            <a:hlinkClick r:id="rId5" action="ppaction://hlinkfile"/>
          </p:cNvPr>
          <p:cNvSpPr txBox="1"/>
          <p:nvPr/>
        </p:nvSpPr>
        <p:spPr>
          <a:xfrm>
            <a:off x="6672669" y="4225731"/>
            <a:ext cx="2219811" cy="1015663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Water Heating Curve – Time Lapse</a:t>
            </a:r>
            <a:endParaRPr lang="en-GB" sz="2000" dirty="0"/>
          </a:p>
        </p:txBody>
      </p:sp>
      <p:sp>
        <p:nvSpPr>
          <p:cNvPr id="10" name="TextBox 9">
            <a:hlinkClick r:id="rId6" action="ppaction://hlinksldjump"/>
          </p:cNvPr>
          <p:cNvSpPr txBox="1"/>
          <p:nvPr/>
        </p:nvSpPr>
        <p:spPr>
          <a:xfrm>
            <a:off x="8306651" y="598237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5683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1.2 – Solids, Liquids, and Gases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393784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70" dirty="0" smtClean="0"/>
              <a:t>Write </a:t>
            </a:r>
            <a:r>
              <a:rPr lang="en-US" sz="2670" dirty="0"/>
              <a:t>down two properties of a solid, two of a liquid, </a:t>
            </a:r>
            <a:r>
              <a:rPr lang="en-US" sz="2670" dirty="0" smtClean="0"/>
              <a:t>and two </a:t>
            </a:r>
            <a:r>
              <a:rPr lang="en-US" sz="2670" dirty="0"/>
              <a:t>of a gas.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2863850" algn="l"/>
              </a:tabLst>
            </a:pPr>
            <a:r>
              <a:rPr lang="en-US" sz="2670" dirty="0" smtClean="0"/>
              <a:t>Which </a:t>
            </a:r>
            <a:r>
              <a:rPr lang="en-US" sz="2670" dirty="0"/>
              <a:t>word means the opposite </a:t>
            </a:r>
            <a:r>
              <a:rPr lang="en-US" sz="2670" dirty="0" smtClean="0"/>
              <a:t>of:</a:t>
            </a:r>
            <a:br>
              <a:rPr lang="en-US" sz="2670" dirty="0" smtClean="0"/>
            </a:br>
            <a:r>
              <a:rPr lang="en-US" sz="2670" b="1" dirty="0" smtClean="0"/>
              <a:t>a</a:t>
            </a:r>
            <a:r>
              <a:rPr lang="en-US" sz="2670" dirty="0" smtClean="0"/>
              <a:t> </a:t>
            </a:r>
            <a:r>
              <a:rPr lang="en-US" sz="2670" dirty="0"/>
              <a:t>boiling? </a:t>
            </a:r>
            <a:r>
              <a:rPr lang="en-US" sz="2670" dirty="0" smtClean="0"/>
              <a:t>	</a:t>
            </a:r>
            <a:r>
              <a:rPr lang="en-US" sz="2670" b="1" dirty="0" smtClean="0"/>
              <a:t>b</a:t>
            </a:r>
            <a:r>
              <a:rPr lang="en-US" sz="2670" dirty="0" smtClean="0"/>
              <a:t> </a:t>
            </a:r>
            <a:r>
              <a:rPr lang="en-US" sz="2670" dirty="0"/>
              <a:t>melting?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70" dirty="0" smtClean="0"/>
              <a:t>Which </a:t>
            </a:r>
            <a:r>
              <a:rPr lang="en-US" sz="2670" dirty="0"/>
              <a:t>has a lower freezing point, oxygen or ethanol?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70" dirty="0" smtClean="0"/>
              <a:t>Which </a:t>
            </a:r>
            <a:r>
              <a:rPr lang="en-US" sz="2670" dirty="0"/>
              <a:t>has a higher boiling point, oxygen or ethanol?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70" dirty="0" smtClean="0"/>
              <a:t>Look </a:t>
            </a:r>
            <a:r>
              <a:rPr lang="en-US" sz="2670" dirty="0"/>
              <a:t>at the heating curve </a:t>
            </a:r>
            <a:r>
              <a:rPr lang="en-US" sz="2670" dirty="0" smtClean="0"/>
              <a:t>above.</a:t>
            </a:r>
            <a:br>
              <a:rPr lang="en-US" sz="2670" dirty="0" smtClean="0"/>
            </a:br>
            <a:r>
              <a:rPr lang="en-US" sz="2670" b="1" dirty="0" smtClean="0"/>
              <a:t>a</a:t>
            </a:r>
            <a:r>
              <a:rPr lang="en-US" sz="2670" dirty="0" smtClean="0"/>
              <a:t> </a:t>
            </a:r>
            <a:r>
              <a:rPr lang="en-US" sz="2670" dirty="0"/>
              <a:t>About how long did it take for the ice to melt, </a:t>
            </a:r>
            <a:r>
              <a:rPr lang="en-US" sz="2670" dirty="0" smtClean="0"/>
              <a:t>once melting started?</a:t>
            </a:r>
            <a:br>
              <a:rPr lang="en-US" sz="2670" dirty="0" smtClean="0"/>
            </a:br>
            <a:r>
              <a:rPr lang="en-US" sz="2670" b="1" dirty="0" smtClean="0"/>
              <a:t>b</a:t>
            </a:r>
            <a:r>
              <a:rPr lang="en-US" sz="2670" dirty="0" smtClean="0"/>
              <a:t> </a:t>
            </a:r>
            <a:r>
              <a:rPr lang="en-US" sz="2670" dirty="0"/>
              <a:t>How long did boiling take to complete, once it </a:t>
            </a:r>
            <a:r>
              <a:rPr lang="en-US" sz="2670" dirty="0" smtClean="0"/>
              <a:t>started?</a:t>
            </a:r>
            <a:br>
              <a:rPr lang="en-US" sz="2670" dirty="0" smtClean="0"/>
            </a:br>
            <a:r>
              <a:rPr lang="en-US" sz="2670" b="1" dirty="0" smtClean="0"/>
              <a:t>c</a:t>
            </a:r>
            <a:r>
              <a:rPr lang="en-US" sz="2670" dirty="0" smtClean="0"/>
              <a:t> </a:t>
            </a:r>
            <a:r>
              <a:rPr lang="en-US" sz="2670" dirty="0"/>
              <a:t>Try to think of a reason for the difference in a and b.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670" dirty="0" smtClean="0"/>
              <a:t>See </a:t>
            </a:r>
            <a:r>
              <a:rPr lang="en-US" sz="2670" dirty="0"/>
              <a:t>if you can sketch a heating curve for sodium.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4542219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28516" y="177281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0115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smtClean="0"/>
              <a:t>1.3 – </a:t>
            </a:r>
            <a:r>
              <a:rPr lang="en-US" sz="3000"/>
              <a:t>The </a:t>
            </a:r>
            <a:r>
              <a:rPr lang="en-US" sz="3000" smtClean="0"/>
              <a:t>Particles </a:t>
            </a:r>
            <a:r>
              <a:rPr lang="en-US" sz="3000"/>
              <a:t>in </a:t>
            </a:r>
            <a:r>
              <a:rPr lang="en-US" sz="3000" smtClean="0"/>
              <a:t>Solids</a:t>
            </a:r>
            <a:r>
              <a:rPr lang="en-US" sz="3000"/>
              <a:t>, </a:t>
            </a:r>
            <a:r>
              <a:rPr lang="en-US" sz="3000" smtClean="0"/>
              <a:t>Liquids</a:t>
            </a:r>
            <a:r>
              <a:rPr lang="en-US" sz="3000"/>
              <a:t>, and </a:t>
            </a:r>
            <a:r>
              <a:rPr lang="en-US" sz="3000" smtClean="0"/>
              <a:t>Gases</a:t>
            </a:r>
            <a:endParaRPr lang="en-GB" sz="3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How </a:t>
            </a:r>
            <a:r>
              <a:rPr lang="en-US" b="1" dirty="0">
                <a:solidFill>
                  <a:srgbClr val="C00000"/>
                </a:solidFill>
              </a:rPr>
              <a:t>the particles are arranged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Water can change from solid to liquid to gas. Its particles do not </a:t>
            </a:r>
            <a:r>
              <a:rPr lang="en-US" dirty="0" smtClean="0"/>
              <a:t>change. They </a:t>
            </a:r>
            <a:r>
              <a:rPr lang="en-US" dirty="0"/>
              <a:t>are the same in each state. But their arrangement </a:t>
            </a:r>
            <a:r>
              <a:rPr lang="en-US" dirty="0" smtClean="0"/>
              <a:t>changes. The </a:t>
            </a:r>
            <a:r>
              <a:rPr lang="en-US" dirty="0"/>
              <a:t>same is true for all substances.</a:t>
            </a:r>
            <a:endParaRPr lang="en-US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522413"/>
              </p:ext>
            </p:extLst>
          </p:nvPr>
        </p:nvGraphicFramePr>
        <p:xfrm>
          <a:off x="179512" y="2276872"/>
          <a:ext cx="8712969" cy="4371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4320480"/>
                <a:gridCol w="223224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State</a:t>
                      </a:r>
                      <a:endParaRPr lang="en-GB" sz="17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the particles are arranged</a:t>
                      </a:r>
                      <a:endParaRPr lang="en-GB" sz="17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7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Particles Diagram</a:t>
                      </a:r>
                      <a:endParaRPr lang="en-GB" sz="17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particles in a solid </a:t>
                      </a:r>
                      <a:r>
                        <a:rPr lang="en-US" sz="163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are arranged in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fixed pattern or lattice.</a:t>
                      </a:r>
                      <a:r>
                        <a:rPr lang="en-US" sz="163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Strong forces hold them together.</a:t>
                      </a:r>
                      <a:r>
                        <a:rPr lang="en-US" sz="163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they cannot leave their positions.</a:t>
                      </a:r>
                      <a:r>
                        <a:rPr lang="en-US" sz="163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only movements they make are tiny vibrations to and fro.</a:t>
                      </a:r>
                      <a:endParaRPr lang="en-GB" sz="163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particles in a liquid can move</a:t>
                      </a:r>
                      <a:r>
                        <a:rPr lang="en-US" sz="163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about and slide past each other.</a:t>
                      </a:r>
                      <a:r>
                        <a:rPr lang="en-US" sz="163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They are still close together, but not</a:t>
                      </a:r>
                      <a:r>
                        <a:rPr lang="en-US" sz="163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a lattice. The forces that </a:t>
                      </a:r>
                      <a:r>
                        <a:rPr lang="en-US" sz="163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hold them</a:t>
                      </a:r>
                      <a:r>
                        <a:rPr lang="en-US" sz="163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together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are weaker than in a solid.</a:t>
                      </a:r>
                      <a:endParaRPr lang="en-GB" sz="163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particles in a gas are far apart,</a:t>
                      </a:r>
                      <a:r>
                        <a:rPr lang="en-US" sz="163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they move about very quickly.</a:t>
                      </a:r>
                      <a:r>
                        <a:rPr lang="en-US" sz="163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There are almost no forces holding</a:t>
                      </a:r>
                      <a:r>
                        <a:rPr lang="en-US" sz="163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 together.</a:t>
                      </a:r>
                      <a:r>
                        <a:rPr lang="en-US" sz="163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They collide with each</a:t>
                      </a:r>
                      <a:r>
                        <a:rPr lang="en-US" sz="163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3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and bounce off in all directions.</a:t>
                      </a:r>
                      <a:endParaRPr lang="en-GB" sz="163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754188"/>
            <a:ext cx="1922741" cy="11068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7" r="18119"/>
          <a:stretch/>
        </p:blipFill>
        <p:spPr>
          <a:xfrm>
            <a:off x="539552" y="4008156"/>
            <a:ext cx="1497515" cy="124338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3"/>
          <a:stretch/>
        </p:blipFill>
        <p:spPr>
          <a:xfrm>
            <a:off x="286642" y="5333400"/>
            <a:ext cx="1852885" cy="12687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8304" y="2729490"/>
            <a:ext cx="1296144" cy="12241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0149" y="4077071"/>
            <a:ext cx="1368152" cy="11521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68010" y="5373216"/>
            <a:ext cx="1852462" cy="1296144"/>
          </a:xfrm>
          <a:prstGeom prst="rect">
            <a:avLst/>
          </a:prstGeom>
        </p:spPr>
      </p:pic>
      <p:sp>
        <p:nvSpPr>
          <p:cNvPr id="15" name="TextBox 14">
            <a:hlinkClick r:id="rId9" action="ppaction://hlinksldjump"/>
          </p:cNvPr>
          <p:cNvSpPr txBox="1"/>
          <p:nvPr/>
        </p:nvSpPr>
        <p:spPr>
          <a:xfrm>
            <a:off x="8306651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0013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2200" y="4828000"/>
            <a:ext cx="2520280" cy="1625336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smtClean="0"/>
              <a:t>1.3 – </a:t>
            </a:r>
            <a:r>
              <a:rPr lang="en-US" sz="3000"/>
              <a:t>The </a:t>
            </a:r>
            <a:r>
              <a:rPr lang="en-US" sz="3000" smtClean="0"/>
              <a:t>Particles </a:t>
            </a:r>
            <a:r>
              <a:rPr lang="en-US" sz="3000"/>
              <a:t>in </a:t>
            </a:r>
            <a:r>
              <a:rPr lang="en-US" sz="3000" smtClean="0"/>
              <a:t>Solids</a:t>
            </a:r>
            <a:r>
              <a:rPr lang="en-US" sz="3000"/>
              <a:t>, </a:t>
            </a:r>
            <a:r>
              <a:rPr lang="en-US" sz="3000" smtClean="0"/>
              <a:t>Liquids</a:t>
            </a:r>
            <a:r>
              <a:rPr lang="en-US" sz="3000"/>
              <a:t>, and </a:t>
            </a:r>
            <a:r>
              <a:rPr lang="en-US" sz="3000" smtClean="0"/>
              <a:t>Gases</a:t>
            </a:r>
            <a:endParaRPr lang="en-GB" sz="3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800" b="1" dirty="0" smtClean="0">
                <a:solidFill>
                  <a:srgbClr val="C00000"/>
                </a:solidFill>
              </a:rPr>
              <a:t>Changing </a:t>
            </a:r>
            <a:r>
              <a:rPr lang="en-US" sz="2800" b="1" dirty="0">
                <a:solidFill>
                  <a:srgbClr val="C00000"/>
                </a:solidFill>
              </a:rPr>
              <a:t>state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800" b="1" dirty="0">
                <a:solidFill>
                  <a:srgbClr val="FF0000"/>
                </a:solidFill>
              </a:rPr>
              <a:t>Melting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When a solid is heated, its particles get more energy and </a:t>
            </a:r>
            <a:r>
              <a:rPr lang="en-US" sz="2800" dirty="0" smtClean="0"/>
              <a:t>vibrate more</a:t>
            </a:r>
            <a:r>
              <a:rPr lang="en-US" sz="2800" dirty="0"/>
              <a:t>. This makes the solid expand. </a:t>
            </a:r>
            <a:endParaRPr lang="en-US" sz="2800" dirty="0" smtClean="0"/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800" dirty="0" smtClean="0"/>
              <a:t>At </a:t>
            </a:r>
            <a:r>
              <a:rPr lang="en-US" sz="2800" dirty="0"/>
              <a:t>the melting point, the </a:t>
            </a:r>
            <a:r>
              <a:rPr lang="en-US" sz="2800" dirty="0" smtClean="0"/>
              <a:t>particles vibrate so </a:t>
            </a:r>
            <a:r>
              <a:rPr lang="en-US" sz="2800" dirty="0"/>
              <a:t>much that they break away from their positions. The solid turns liquid</a:t>
            </a:r>
            <a:r>
              <a:rPr lang="en-US" sz="2800" dirty="0" smtClean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992909" y="5406267"/>
            <a:ext cx="1179457" cy="854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247392" y="5326745"/>
            <a:ext cx="1179457" cy="854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907704" y="5085184"/>
            <a:ext cx="1324402" cy="340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GB" sz="1600" dirty="0" smtClean="0"/>
              <a:t>Heat Energy</a:t>
            </a:r>
            <a:endParaRPr lang="en-GB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5134107" y="5013176"/>
            <a:ext cx="1382109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GB" sz="1600" dirty="0" smtClean="0"/>
              <a:t>Heat Energy </a:t>
            </a:r>
            <a:br>
              <a:rPr lang="en-GB" sz="1600" dirty="0" smtClean="0"/>
            </a:br>
            <a:r>
              <a:rPr lang="en-GB" sz="1600" dirty="0" smtClean="0"/>
              <a:t>at</a:t>
            </a:r>
            <a:r>
              <a:rPr lang="en-GB" sz="1600" dirty="0"/>
              <a:t> </a:t>
            </a:r>
            <a:r>
              <a:rPr lang="en-GB" sz="1600" dirty="0" smtClean="0"/>
              <a:t>melting </a:t>
            </a:r>
            <a:br>
              <a:rPr lang="en-GB" sz="1600" dirty="0" smtClean="0"/>
            </a:br>
            <a:r>
              <a:rPr lang="en-GB" sz="1600" dirty="0" smtClean="0"/>
              <a:t>point</a:t>
            </a:r>
            <a:endParaRPr lang="en-GB" sz="1600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3848" y="4365104"/>
            <a:ext cx="2032015" cy="230910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842" y="4365104"/>
            <a:ext cx="1759870" cy="2309108"/>
          </a:xfrm>
          <a:prstGeom prst="rect">
            <a:avLst/>
          </a:prstGeom>
        </p:spPr>
      </p:pic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244408" y="382213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7337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smtClean="0"/>
              <a:t>1.3 – </a:t>
            </a:r>
            <a:r>
              <a:rPr lang="en-US" sz="3000"/>
              <a:t>The </a:t>
            </a:r>
            <a:r>
              <a:rPr lang="en-US" sz="3000" smtClean="0"/>
              <a:t>Particles </a:t>
            </a:r>
            <a:r>
              <a:rPr lang="en-US" sz="3000"/>
              <a:t>in </a:t>
            </a:r>
            <a:r>
              <a:rPr lang="en-US" sz="3000" smtClean="0"/>
              <a:t>Solids</a:t>
            </a:r>
            <a:r>
              <a:rPr lang="en-US" sz="3000"/>
              <a:t>, </a:t>
            </a:r>
            <a:r>
              <a:rPr lang="en-US" sz="3000" smtClean="0"/>
              <a:t>Liquids</a:t>
            </a:r>
            <a:r>
              <a:rPr lang="en-US" sz="3000"/>
              <a:t>, and </a:t>
            </a:r>
            <a:r>
              <a:rPr lang="en-US" sz="3000" smtClean="0"/>
              <a:t>Gases</a:t>
            </a:r>
            <a:endParaRPr lang="en-GB" sz="3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Changing </a:t>
            </a:r>
            <a:r>
              <a:rPr lang="en-US" sz="2000" b="1" dirty="0">
                <a:solidFill>
                  <a:srgbClr val="C00000"/>
                </a:solidFill>
              </a:rPr>
              <a:t>state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 smtClean="0">
                <a:solidFill>
                  <a:srgbClr val="FF0000"/>
                </a:solidFill>
              </a:rPr>
              <a:t>Boiling</a:t>
            </a:r>
            <a:r>
              <a:rPr lang="en-US" sz="2000" dirty="0" smtClean="0"/>
              <a:t> </a:t>
            </a:r>
            <a:r>
              <a:rPr lang="en-US" sz="2000" dirty="0"/>
              <a:t>When a liquid is heated, its particles get more energy and </a:t>
            </a:r>
            <a:r>
              <a:rPr lang="en-US" sz="2000" dirty="0" smtClean="0"/>
              <a:t>move faster</a:t>
            </a:r>
            <a:r>
              <a:rPr lang="en-US" sz="2000" dirty="0"/>
              <a:t>. They bump into each other more often, and bounce further apart. </a:t>
            </a:r>
            <a:r>
              <a:rPr lang="en-US" sz="2000" dirty="0" smtClean="0"/>
              <a:t>This makes </a:t>
            </a:r>
            <a:r>
              <a:rPr lang="en-US" sz="2000" dirty="0"/>
              <a:t>the liquid expand. At the boiling point, the particles get enough </a:t>
            </a:r>
            <a:r>
              <a:rPr lang="en-US" sz="2000" dirty="0" smtClean="0"/>
              <a:t>energy to </a:t>
            </a:r>
            <a:r>
              <a:rPr lang="en-US" sz="2000" dirty="0"/>
              <a:t>overcome the forces between them. They break away to form a gas</a:t>
            </a:r>
            <a:r>
              <a:rPr lang="en-US" sz="200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>
              <a:buClr>
                <a:srgbClr val="0070C0"/>
              </a:buClr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>
                <a:solidFill>
                  <a:srgbClr val="FF0000"/>
                </a:solidFill>
              </a:rPr>
              <a:t>Evaporating </a:t>
            </a:r>
            <a:r>
              <a:rPr lang="en-US" sz="2000" dirty="0"/>
              <a:t>Some particles in a liquid have more energy than </a:t>
            </a:r>
            <a:r>
              <a:rPr lang="en-US" sz="2000" dirty="0" smtClean="0"/>
              <a:t>others. Even </a:t>
            </a:r>
            <a:r>
              <a:rPr lang="en-US" sz="2000" dirty="0"/>
              <a:t>well below the boiling point, some have enough energy to </a:t>
            </a:r>
            <a:r>
              <a:rPr lang="en-US" sz="2000" dirty="0" smtClean="0"/>
              <a:t>escape and </a:t>
            </a:r>
            <a:r>
              <a:rPr lang="en-US" sz="2000" dirty="0"/>
              <a:t>form a gas. This is called evaporation. It is why </a:t>
            </a:r>
            <a:r>
              <a:rPr lang="en-US" sz="2000" dirty="0" smtClean="0"/>
              <a:t>puddles of </a:t>
            </a:r>
            <a:r>
              <a:rPr lang="en-US" sz="2000" dirty="0"/>
              <a:t>rain </a:t>
            </a:r>
            <a:r>
              <a:rPr lang="en-US" sz="2000" dirty="0" smtClean="0"/>
              <a:t>dry up </a:t>
            </a:r>
            <a:r>
              <a:rPr lang="en-US" sz="2000" dirty="0"/>
              <a:t>in the sun.</a:t>
            </a:r>
            <a:endParaRPr lang="en-US" sz="20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180675" y="4057164"/>
            <a:ext cx="1179457" cy="854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953720" y="4104528"/>
            <a:ext cx="1179457" cy="854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095470" y="3736081"/>
            <a:ext cx="1324402" cy="340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GB" sz="1600" dirty="0" smtClean="0"/>
              <a:t>Heat Energy</a:t>
            </a:r>
            <a:endParaRPr lang="en-GB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5754674" y="3826817"/>
            <a:ext cx="1553630" cy="6102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GB" sz="1600" dirty="0" smtClean="0"/>
              <a:t>Heat Energy at</a:t>
            </a:r>
            <a:br>
              <a:rPr lang="en-GB" sz="1600" dirty="0" smtClean="0"/>
            </a:br>
            <a:r>
              <a:rPr lang="en-GB" sz="1600" dirty="0" smtClean="0"/>
              <a:t>melting point</a:t>
            </a:r>
            <a:endParaRPr lang="en-GB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350" y="3050895"/>
            <a:ext cx="1739370" cy="239432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1395" y="3053753"/>
            <a:ext cx="1512693" cy="231946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24328" y="2769379"/>
            <a:ext cx="1368152" cy="2675845"/>
          </a:xfrm>
          <a:prstGeom prst="rect">
            <a:avLst/>
          </a:prstGeom>
        </p:spPr>
      </p:pic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306651" y="83671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494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smtClean="0"/>
              <a:t>1.3 – </a:t>
            </a:r>
            <a:r>
              <a:rPr lang="en-US" sz="3000"/>
              <a:t>The </a:t>
            </a:r>
            <a:r>
              <a:rPr lang="en-US" sz="3000" smtClean="0"/>
              <a:t>Particles </a:t>
            </a:r>
            <a:r>
              <a:rPr lang="en-US" sz="3000"/>
              <a:t>in </a:t>
            </a:r>
            <a:r>
              <a:rPr lang="en-US" sz="3000" smtClean="0"/>
              <a:t>Solids</a:t>
            </a:r>
            <a:r>
              <a:rPr lang="en-US" sz="3000"/>
              <a:t>, </a:t>
            </a:r>
            <a:r>
              <a:rPr lang="en-US" sz="3000" smtClean="0"/>
              <a:t>Liquids</a:t>
            </a:r>
            <a:r>
              <a:rPr lang="en-US" sz="3000"/>
              <a:t>, and </a:t>
            </a:r>
            <a:r>
              <a:rPr lang="en-US" sz="3000" smtClean="0"/>
              <a:t>Gases</a:t>
            </a:r>
            <a:endParaRPr lang="en-GB" sz="3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46805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</a:pPr>
            <a:r>
              <a:rPr lang="en-US" sz="2600" b="1" dirty="0" smtClean="0">
                <a:solidFill>
                  <a:srgbClr val="C00000"/>
                </a:solidFill>
              </a:rPr>
              <a:t>How </a:t>
            </a:r>
            <a:r>
              <a:rPr lang="en-US" sz="2600" b="1" dirty="0">
                <a:solidFill>
                  <a:srgbClr val="C00000"/>
                </a:solidFill>
              </a:rPr>
              <a:t>much heat is needed?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dirty="0"/>
              <a:t>The amount of heat needed to melt or boil a substance is different </a:t>
            </a:r>
            <a:r>
              <a:rPr lang="en-US" sz="2600" dirty="0" smtClean="0"/>
              <a:t>for every </a:t>
            </a:r>
            <a:r>
              <a:rPr lang="en-US" sz="2600" dirty="0"/>
              <a:t>substance. That’s because the particles in each substance </a:t>
            </a:r>
            <a:r>
              <a:rPr lang="en-US" sz="2600" dirty="0" smtClean="0"/>
              <a:t>are different</a:t>
            </a:r>
            <a:r>
              <a:rPr lang="en-US" sz="2600" dirty="0"/>
              <a:t>, with different forces between them.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dirty="0"/>
              <a:t>The stronger the forces, the more heat energy is needed to </a:t>
            </a:r>
            <a:r>
              <a:rPr lang="en-US" sz="2600" dirty="0" smtClean="0"/>
              <a:t>overcome them</a:t>
            </a:r>
            <a:r>
              <a:rPr lang="en-US" sz="2600" dirty="0"/>
              <a:t>. So the higher the melting and boiling points will be.</a:t>
            </a:r>
            <a:endParaRPr lang="en-US" sz="26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34309" y="1124744"/>
            <a:ext cx="3958173" cy="5508000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 anchor="ctr" anchorCtr="0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96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6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kinetic particle theory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at the key ideas you have met:</a:t>
            </a:r>
          </a:p>
          <a:p>
            <a:pPr marL="620713" indent="-285750">
              <a:buClr>
                <a:srgbClr val="C00000"/>
              </a:buClr>
              <a:buFont typeface="Courier New" panose="02070309020205020404" pitchFamily="49" charset="0"/>
              <a:buChar char="o"/>
              <a:tabLst>
                <a:tab pos="2420938" algn="l"/>
              </a:tabLst>
            </a:pP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substance can be a solid,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liquid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or a gas, and change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one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 to another.</a:t>
            </a:r>
          </a:p>
          <a:p>
            <a:pPr marL="620713" indent="-285750">
              <a:buClr>
                <a:srgbClr val="C00000"/>
              </a:buClr>
              <a:buFont typeface="Courier New" panose="02070309020205020404" pitchFamily="49" charset="0"/>
              <a:buChar char="o"/>
              <a:tabLst>
                <a:tab pos="2420938" algn="l"/>
              </a:tabLst>
            </a:pP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different characteristics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each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state.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(E.g., solids do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flow.)</a:t>
            </a:r>
          </a:p>
          <a:p>
            <a:pPr marL="620713" indent="-285750">
              <a:buClr>
                <a:srgbClr val="C00000"/>
              </a:buClr>
              <a:buFont typeface="Courier New" panose="02070309020205020404" pitchFamily="49" charset="0"/>
              <a:buChar char="o"/>
              <a:tabLst>
                <a:tab pos="2420938" algn="l"/>
              </a:tabLst>
            </a:pP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differences are due to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way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its particles are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arranged, and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move, in each state.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Together, these ideas make up 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kinetic 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 theory</a:t>
            </a:r>
            <a:r>
              <a:rPr lang="en-US" sz="196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en-US" sz="196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Kinetic means about motion.)</a:t>
            </a:r>
            <a:endParaRPr lang="en-GB" sz="196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 rot="1078849">
            <a:off x="8577634" y="960129"/>
            <a:ext cx="411236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306651" y="303005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8485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smtClean="0"/>
              <a:t>1.3 – </a:t>
            </a:r>
            <a:r>
              <a:rPr lang="en-US" sz="3000"/>
              <a:t>The </a:t>
            </a:r>
            <a:r>
              <a:rPr lang="en-US" sz="3000" smtClean="0"/>
              <a:t>Particles </a:t>
            </a:r>
            <a:r>
              <a:rPr lang="en-US" sz="3000"/>
              <a:t>in </a:t>
            </a:r>
            <a:r>
              <a:rPr lang="en-US" sz="3000" smtClean="0"/>
              <a:t>Solids</a:t>
            </a:r>
            <a:r>
              <a:rPr lang="en-US" sz="3000"/>
              <a:t>, </a:t>
            </a:r>
            <a:r>
              <a:rPr lang="en-US" sz="3000" smtClean="0"/>
              <a:t>Liquids</a:t>
            </a:r>
            <a:r>
              <a:rPr lang="en-US" sz="3000"/>
              <a:t>, and </a:t>
            </a:r>
            <a:r>
              <a:rPr lang="en-US" sz="3000" smtClean="0"/>
              <a:t>Gases</a:t>
            </a:r>
            <a:endParaRPr lang="en-GB" sz="3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b="1" dirty="0" smtClean="0">
                <a:solidFill>
                  <a:srgbClr val="C00000"/>
                </a:solidFill>
              </a:rPr>
              <a:t>Reversing </a:t>
            </a:r>
            <a:r>
              <a:rPr lang="en-US" sz="2300" b="1" dirty="0">
                <a:solidFill>
                  <a:srgbClr val="C00000"/>
                </a:solidFill>
              </a:rPr>
              <a:t>the changes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300" dirty="0"/>
              <a:t>You can reverse those changes again by cooling. As a gas cools, </a:t>
            </a:r>
            <a:r>
              <a:rPr lang="en-US" sz="2300" dirty="0" smtClean="0"/>
              <a:t>its particles </a:t>
            </a:r>
            <a:r>
              <a:rPr lang="en-US" sz="2300" dirty="0"/>
              <a:t>lose energy and move more slowly. When they collide, they </a:t>
            </a:r>
            <a:r>
              <a:rPr lang="en-US" sz="2300" dirty="0" smtClean="0"/>
              <a:t>do not </a:t>
            </a:r>
            <a:r>
              <a:rPr lang="en-US" sz="2300" dirty="0"/>
              <a:t>have enough energy to bounce away. So they stay close, and form </a:t>
            </a:r>
            <a:r>
              <a:rPr lang="en-US" sz="2300" dirty="0" smtClean="0"/>
              <a:t>a liquid</a:t>
            </a:r>
            <a:r>
              <a:rPr lang="en-US" sz="2300" dirty="0"/>
              <a:t>. On further cooling, the liquid turns to a solid.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300" dirty="0"/>
              <a:t>Look at this diagram for water:</a:t>
            </a:r>
            <a:endParaRPr lang="en-US" sz="23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520" y="4019241"/>
            <a:ext cx="960027" cy="705903"/>
          </a:xfrm>
          <a:prstGeom prst="rect">
            <a:avLst/>
          </a:prstGeom>
          <a:solidFill>
            <a:srgbClr val="A7C4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 (solid)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699792" y="4019241"/>
            <a:ext cx="1127334" cy="705903"/>
          </a:xfrm>
          <a:prstGeom prst="rect">
            <a:avLst/>
          </a:prstGeom>
          <a:solidFill>
            <a:srgbClr val="E5E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  <a:b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(liquid)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380312" y="4022194"/>
            <a:ext cx="1442888" cy="7059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Steam (gas)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Arrow Connector 15"/>
          <p:cNvCxnSpPr>
            <a:stCxn id="8" idx="3"/>
            <a:endCxn id="11" idx="1"/>
          </p:cNvCxnSpPr>
          <p:nvPr/>
        </p:nvCxnSpPr>
        <p:spPr>
          <a:xfrm>
            <a:off x="1211547" y="4372193"/>
            <a:ext cx="1488245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1" idx="3"/>
            <a:endCxn id="15" idx="1"/>
          </p:cNvCxnSpPr>
          <p:nvPr/>
        </p:nvCxnSpPr>
        <p:spPr>
          <a:xfrm>
            <a:off x="3827126" y="4372193"/>
            <a:ext cx="3553186" cy="29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521645" y="4077072"/>
            <a:ext cx="96212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GB" sz="1600" dirty="0" smtClean="0"/>
              <a:t>Melts at </a:t>
            </a:r>
            <a:br>
              <a:rPr lang="en-GB" sz="1600" dirty="0" smtClean="0"/>
            </a:br>
            <a:r>
              <a:rPr lang="en-GB" sz="1600" dirty="0" smtClean="0"/>
              <a:t>0</a:t>
            </a:r>
            <a:r>
              <a:rPr lang="en-GB" sz="1600" baseline="30000" dirty="0" smtClean="0"/>
              <a:t>0</a:t>
            </a:r>
            <a:r>
              <a:rPr lang="en-GB" sz="1600" dirty="0" smtClean="0"/>
              <a:t>C</a:t>
            </a:r>
            <a:endParaRPr lang="en-GB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3923928" y="4094202"/>
            <a:ext cx="33843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600" dirty="0"/>
              <a:t>as it warms up, </a:t>
            </a:r>
            <a:r>
              <a:rPr lang="en-US" sz="1600" dirty="0" smtClean="0"/>
              <a:t>some </a:t>
            </a:r>
            <a:r>
              <a:rPr lang="en-US" sz="1600" b="1" dirty="0" smtClean="0"/>
              <a:t>evaporates</a:t>
            </a:r>
            <a:r>
              <a:rPr lang="en-US" sz="1600" dirty="0" smtClean="0"/>
              <a:t>; the </a:t>
            </a:r>
            <a:r>
              <a:rPr lang="en-US" sz="1600" dirty="0"/>
              <a:t>rest boils at 100°C</a:t>
            </a:r>
            <a:endParaRPr lang="en-GB" sz="1600" dirty="0"/>
          </a:p>
        </p:txBody>
      </p:sp>
      <p:sp>
        <p:nvSpPr>
          <p:cNvPr id="36" name="Rectangle 35"/>
          <p:cNvSpPr/>
          <p:nvPr/>
        </p:nvSpPr>
        <p:spPr>
          <a:xfrm>
            <a:off x="251520" y="5096408"/>
            <a:ext cx="960027" cy="705903"/>
          </a:xfrm>
          <a:prstGeom prst="rect">
            <a:avLst/>
          </a:prstGeom>
          <a:solidFill>
            <a:srgbClr val="A7C4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699792" y="5096408"/>
            <a:ext cx="1127334" cy="705903"/>
          </a:xfrm>
          <a:prstGeom prst="rect">
            <a:avLst/>
          </a:prstGeom>
          <a:solidFill>
            <a:srgbClr val="E5EE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380312" y="5099361"/>
            <a:ext cx="1442888" cy="7059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Steam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Straight Arrow Connector 38"/>
          <p:cNvCxnSpPr>
            <a:stCxn id="36" idx="3"/>
            <a:endCxn id="37" idx="1"/>
          </p:cNvCxnSpPr>
          <p:nvPr/>
        </p:nvCxnSpPr>
        <p:spPr>
          <a:xfrm>
            <a:off x="1211547" y="5449360"/>
            <a:ext cx="1488245" cy="0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7" idx="3"/>
            <a:endCxn id="38" idx="1"/>
          </p:cNvCxnSpPr>
          <p:nvPr/>
        </p:nvCxnSpPr>
        <p:spPr>
          <a:xfrm>
            <a:off x="3827126" y="5449360"/>
            <a:ext cx="3553186" cy="2953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521645" y="5154239"/>
            <a:ext cx="96212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GB" sz="1600" dirty="0" smtClean="0"/>
              <a:t>Melts at </a:t>
            </a:r>
            <a:br>
              <a:rPr lang="en-GB" sz="1600" dirty="0" smtClean="0"/>
            </a:br>
            <a:r>
              <a:rPr lang="en-GB" sz="1600" dirty="0" smtClean="0"/>
              <a:t>0</a:t>
            </a:r>
            <a:r>
              <a:rPr lang="en-GB" sz="1600" baseline="30000" dirty="0" smtClean="0"/>
              <a:t>0</a:t>
            </a:r>
            <a:r>
              <a:rPr lang="en-GB" sz="1600" dirty="0" smtClean="0"/>
              <a:t>C</a:t>
            </a:r>
            <a:endParaRPr lang="en-GB" sz="1600" dirty="0"/>
          </a:p>
        </p:txBody>
      </p:sp>
      <p:sp>
        <p:nvSpPr>
          <p:cNvPr id="42" name="TextBox 41"/>
          <p:cNvSpPr txBox="1"/>
          <p:nvPr/>
        </p:nvSpPr>
        <p:spPr>
          <a:xfrm>
            <a:off x="3923928" y="5171369"/>
            <a:ext cx="338437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600" dirty="0"/>
              <a:t>as you cool it below 100°C, the </a:t>
            </a:r>
            <a:r>
              <a:rPr lang="en-US" sz="1600" dirty="0" smtClean="0"/>
              <a:t>water </a:t>
            </a:r>
            <a:r>
              <a:rPr lang="en-US" sz="1600" dirty="0" err="1" smtClean="0"/>
              <a:t>vapour</a:t>
            </a:r>
            <a:r>
              <a:rPr lang="en-US" sz="1600" dirty="0" smtClean="0"/>
              <a:t> </a:t>
            </a:r>
            <a:r>
              <a:rPr lang="en-US" sz="1600" dirty="0"/>
              <a:t>begins to condense or </a:t>
            </a:r>
            <a:r>
              <a:rPr lang="en-US" sz="1600" b="1" dirty="0" err="1"/>
              <a:t>liquify</a:t>
            </a:r>
            <a:endParaRPr lang="en-GB" sz="1600" b="1" dirty="0"/>
          </a:p>
        </p:txBody>
      </p:sp>
      <p:sp>
        <p:nvSpPr>
          <p:cNvPr id="35" name="Rectangle 34"/>
          <p:cNvSpPr/>
          <p:nvPr/>
        </p:nvSpPr>
        <p:spPr>
          <a:xfrm>
            <a:off x="1046739" y="6095037"/>
            <a:ext cx="78457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FrutigerLTStd-Light"/>
              </a:rPr>
              <a:t>on cooling, the particles lose energy and move </a:t>
            </a:r>
            <a:r>
              <a:rPr lang="en-US">
                <a:latin typeface="FrutigerLTStd-Light"/>
              </a:rPr>
              <a:t>more </a:t>
            </a:r>
            <a:r>
              <a:rPr lang="en-US" smtClean="0">
                <a:latin typeface="FrutigerLTStd-Light"/>
              </a:rPr>
              <a:t>slowly; as </a:t>
            </a:r>
            <a:r>
              <a:rPr lang="en-US">
                <a:latin typeface="FrutigerLTStd-Light"/>
              </a:rPr>
              <a:t>they get closer together the forces of attraction take over</a:t>
            </a:r>
            <a:endParaRPr lang="en-GB"/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251520" y="6381328"/>
            <a:ext cx="766069" cy="0"/>
          </a:xfrm>
          <a:prstGeom prst="straightConnector1">
            <a:avLst/>
          </a:prstGeom>
          <a:ln w="5715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8306651" y="98072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6817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dirty="0"/>
              <a:t>1.3 – </a:t>
            </a:r>
            <a:r>
              <a:rPr lang="en-US" sz="3000" dirty="0"/>
              <a:t>The Particles in Solids, Liquids, and Gases</a:t>
            </a:r>
            <a:endParaRPr lang="en-GB" sz="3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80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000" dirty="0" smtClean="0"/>
              <a:t>Using </a:t>
            </a:r>
            <a:r>
              <a:rPr lang="en-US" sz="3000" dirty="0"/>
              <a:t>the idea of particles, explain </a:t>
            </a:r>
            <a:r>
              <a:rPr lang="en-US" sz="3000" dirty="0" smtClean="0"/>
              <a:t>why:</a:t>
            </a:r>
            <a:br>
              <a:rPr lang="en-US" sz="3000" dirty="0" smtClean="0"/>
            </a:br>
            <a:r>
              <a:rPr lang="en-US" sz="3000" b="1" dirty="0" smtClean="0"/>
              <a:t>a</a:t>
            </a:r>
            <a:r>
              <a:rPr lang="en-US" sz="3000" dirty="0" smtClean="0"/>
              <a:t> </a:t>
            </a:r>
            <a:r>
              <a:rPr lang="en-US" sz="3000" dirty="0"/>
              <a:t>you can pour liquids </a:t>
            </a:r>
            <a:r>
              <a:rPr lang="en-US" sz="3000" dirty="0" smtClean="0"/>
              <a:t>	</a:t>
            </a:r>
            <a:r>
              <a:rPr lang="en-US" sz="3000" b="1" dirty="0" smtClean="0"/>
              <a:t>b</a:t>
            </a:r>
            <a:r>
              <a:rPr lang="en-US" sz="3000" dirty="0" smtClean="0"/>
              <a:t> </a:t>
            </a:r>
            <a:r>
              <a:rPr lang="en-US" sz="3000" dirty="0"/>
              <a:t>solids expand on heating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000" dirty="0" smtClean="0"/>
              <a:t>Draw </a:t>
            </a:r>
            <a:r>
              <a:rPr lang="en-US" sz="3000" dirty="0"/>
              <a:t>a diagram to show what happens to the </a:t>
            </a:r>
            <a:r>
              <a:rPr lang="en-US" sz="3000" dirty="0" smtClean="0"/>
              <a:t>particles, when </a:t>
            </a:r>
            <a:r>
              <a:rPr lang="en-US" sz="3000" dirty="0"/>
              <a:t>a liquid cools to a solid.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000" dirty="0" smtClean="0"/>
              <a:t>Oxygen </a:t>
            </a:r>
            <a:r>
              <a:rPr lang="en-US" sz="3000" dirty="0"/>
              <a:t>is the gas we breathe in. It can be separated </a:t>
            </a:r>
            <a:r>
              <a:rPr lang="en-US" sz="3000" dirty="0" smtClean="0"/>
              <a:t>from the </a:t>
            </a:r>
            <a:r>
              <a:rPr lang="en-US" sz="3000" dirty="0"/>
              <a:t>air. It boils at –</a:t>
            </a:r>
            <a:r>
              <a:rPr lang="en-US" sz="3000" dirty="0" smtClean="0"/>
              <a:t>219</a:t>
            </a:r>
            <a:r>
              <a:rPr lang="en-US" sz="3000" baseline="30000" dirty="0" smtClean="0"/>
              <a:t>0</a:t>
            </a:r>
            <a:r>
              <a:rPr lang="en-US" sz="3000" dirty="0" smtClean="0"/>
              <a:t>C </a:t>
            </a:r>
            <a:r>
              <a:rPr lang="en-US" sz="3000" dirty="0"/>
              <a:t>and freezes at –</a:t>
            </a:r>
            <a:r>
              <a:rPr lang="en-US" sz="3000" dirty="0" smtClean="0"/>
              <a:t>183</a:t>
            </a:r>
            <a:r>
              <a:rPr lang="en-US" sz="3000" baseline="30000" dirty="0"/>
              <a:t>0</a:t>
            </a:r>
            <a:r>
              <a:rPr lang="en-US" sz="3000" dirty="0" smtClean="0"/>
              <a:t>C.</a:t>
            </a:r>
            <a:br>
              <a:rPr lang="en-US" sz="3000" dirty="0" smtClean="0"/>
            </a:br>
            <a:r>
              <a:rPr lang="en-US" sz="3000" b="1" dirty="0" smtClean="0"/>
              <a:t>a</a:t>
            </a:r>
            <a:r>
              <a:rPr lang="en-US" sz="3000" dirty="0" smtClean="0"/>
              <a:t> </a:t>
            </a:r>
            <a:r>
              <a:rPr lang="en-US" sz="3000" dirty="0"/>
              <a:t>In which state is oxygen, at: </a:t>
            </a:r>
            <a:r>
              <a:rPr lang="en-US" sz="3000" dirty="0" smtClean="0"/>
              <a:t>  </a:t>
            </a:r>
            <a:r>
              <a:rPr lang="en-US" sz="3000" b="1" dirty="0" err="1" smtClean="0"/>
              <a:t>i</a:t>
            </a:r>
            <a:r>
              <a:rPr lang="en-US" sz="3000" dirty="0" smtClean="0"/>
              <a:t> 0</a:t>
            </a:r>
            <a:r>
              <a:rPr lang="en-US" sz="3000" baseline="30000" dirty="0"/>
              <a:t>0</a:t>
            </a:r>
            <a:r>
              <a:rPr lang="en-US" sz="3000" dirty="0" smtClean="0"/>
              <a:t>C</a:t>
            </a:r>
            <a:r>
              <a:rPr lang="en-US" sz="3000" dirty="0"/>
              <a:t>? </a:t>
            </a:r>
            <a:r>
              <a:rPr lang="en-US" sz="3000" dirty="0" smtClean="0"/>
              <a:t>   </a:t>
            </a:r>
            <a:r>
              <a:rPr lang="en-US" sz="3000" b="1" dirty="0" smtClean="0"/>
              <a:t>ii</a:t>
            </a:r>
            <a:r>
              <a:rPr lang="en-US" sz="3000" dirty="0" smtClean="0"/>
              <a:t> </a:t>
            </a:r>
            <a:r>
              <a:rPr lang="en-US" sz="3000" dirty="0"/>
              <a:t>–</a:t>
            </a:r>
            <a:r>
              <a:rPr lang="en-US" sz="3000" dirty="0" smtClean="0"/>
              <a:t>200</a:t>
            </a:r>
            <a:r>
              <a:rPr lang="en-US" sz="3000" baseline="30000" dirty="0"/>
              <a:t>0</a:t>
            </a:r>
            <a:r>
              <a:rPr lang="en-US" sz="3000" dirty="0" smtClean="0"/>
              <a:t>C?</a:t>
            </a:r>
            <a:br>
              <a:rPr lang="en-US" sz="3000" dirty="0" smtClean="0"/>
            </a:br>
            <a:r>
              <a:rPr lang="en-US" sz="3000" b="1" dirty="0" smtClean="0"/>
              <a:t>b</a:t>
            </a:r>
            <a:r>
              <a:rPr lang="en-US" sz="3000" dirty="0" smtClean="0"/>
              <a:t> </a:t>
            </a:r>
            <a:r>
              <a:rPr lang="en-US" sz="3000" dirty="0"/>
              <a:t>How would you turn oxygen gas into solid oxygen?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4542219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522920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9030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600" dirty="0"/>
              <a:t>1.4 - </a:t>
            </a:r>
            <a:r>
              <a:rPr lang="en-US" sz="4000" dirty="0"/>
              <a:t>A Closer Look at Gases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547260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600" b="1" dirty="0" smtClean="0">
                <a:solidFill>
                  <a:srgbClr val="C00000"/>
                </a:solidFill>
              </a:rPr>
              <a:t>What </a:t>
            </a:r>
            <a:r>
              <a:rPr lang="en-US" sz="2600" b="1" dirty="0">
                <a:solidFill>
                  <a:srgbClr val="C00000"/>
                </a:solidFill>
              </a:rPr>
              <a:t>is gas pressure?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dirty="0"/>
              <a:t>When you blow up a balloon, you fill it with air particles. They </a:t>
            </a:r>
            <a:r>
              <a:rPr lang="en-US" sz="2600" dirty="0" smtClean="0"/>
              <a:t>collide with </a:t>
            </a:r>
            <a:r>
              <a:rPr lang="en-US" sz="2600" dirty="0"/>
              <a:t>each other. They also hit the sides of the balloon, and exert </a:t>
            </a:r>
            <a:r>
              <a:rPr lang="en-US" sz="2600" dirty="0" smtClean="0"/>
              <a:t>pressure on </a:t>
            </a:r>
            <a:r>
              <a:rPr lang="en-US" sz="2600" dirty="0"/>
              <a:t>it. This pressure keeps the balloon inflated.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dirty="0"/>
              <a:t>In the same way, </a:t>
            </a:r>
            <a:r>
              <a:rPr lang="en-US" sz="2600" i="1" dirty="0"/>
              <a:t>all</a:t>
            </a:r>
            <a:r>
              <a:rPr lang="en-US" sz="2600" dirty="0"/>
              <a:t> gases exert a pressure. The pressure depends on </a:t>
            </a:r>
            <a:r>
              <a:rPr lang="en-US" sz="2600" dirty="0" smtClean="0"/>
              <a:t>the temperature </a:t>
            </a:r>
            <a:r>
              <a:rPr lang="en-US" sz="2600" dirty="0"/>
              <a:t>of the gas and the volume it takes up, as you’ll see below.</a:t>
            </a:r>
            <a:endParaRPr lang="en-US" sz="26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157133"/>
            <a:ext cx="3190673" cy="254533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52120" y="3717032"/>
            <a:ext cx="31906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The harder you blow, the greater </a:t>
            </a:r>
            <a:r>
              <a:rPr lang="en-US" sz="2000" dirty="0" smtClean="0"/>
              <a:t>the pressure </a:t>
            </a:r>
            <a:r>
              <a:rPr lang="en-US" sz="2000" dirty="0"/>
              <a:t>inside the balloon.</a:t>
            </a:r>
            <a:endParaRPr lang="en-GB" sz="2000" dirty="0"/>
          </a:p>
        </p:txBody>
      </p:sp>
      <p:sp>
        <p:nvSpPr>
          <p:cNvPr id="23" name="TextBox 22">
            <a:hlinkClick r:id="rId4" action="ppaction://hlinksldjump"/>
          </p:cNvPr>
          <p:cNvSpPr txBox="1"/>
          <p:nvPr/>
        </p:nvSpPr>
        <p:spPr>
          <a:xfrm>
            <a:off x="8244408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0703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600" dirty="0"/>
              <a:t>1.4 - </a:t>
            </a:r>
            <a:r>
              <a:rPr lang="en-US" sz="4000" dirty="0"/>
              <a:t>A Closer Look at Gases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583264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When you heat a gas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same happens with all </a:t>
            </a:r>
            <a:r>
              <a:rPr lang="en-US" sz="1900" dirty="0" smtClean="0"/>
              <a:t>gases: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b="1" dirty="0"/>
              <a:t>When you heat a gas in a closed container, its pressure increases.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That </a:t>
            </a:r>
            <a:r>
              <a:rPr lang="en-US" sz="1900" dirty="0"/>
              <a:t>is why the pressure gets very high inside a pressure cooker.</a:t>
            </a:r>
            <a:endParaRPr lang="en-US" sz="19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208978" y="3717032"/>
            <a:ext cx="26338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In a pressure cooker, water </a:t>
            </a:r>
            <a:r>
              <a:rPr lang="en-US" dirty="0" err="1" smtClean="0"/>
              <a:t>vapour</a:t>
            </a:r>
            <a:r>
              <a:rPr lang="en-US" dirty="0" smtClean="0"/>
              <a:t> (gas</a:t>
            </a:r>
            <a:r>
              <a:rPr lang="en-US" dirty="0"/>
              <a:t>) is heated to well over </a:t>
            </a:r>
            <a:r>
              <a:rPr lang="en-US" dirty="0" smtClean="0"/>
              <a:t>100°C</a:t>
            </a:r>
            <a:r>
              <a:rPr lang="en-US" dirty="0"/>
              <a:t>. So </a:t>
            </a:r>
            <a:r>
              <a:rPr lang="en-US" dirty="0" smtClean="0"/>
              <a:t>it is </a:t>
            </a:r>
            <a:r>
              <a:rPr lang="en-US" dirty="0"/>
              <a:t>at high pressure. You must let </a:t>
            </a:r>
            <a:r>
              <a:rPr lang="en-US" dirty="0" smtClean="0"/>
              <a:t>a pressure </a:t>
            </a:r>
            <a:r>
              <a:rPr lang="en-US" dirty="0"/>
              <a:t>cooker cool before you open it!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978" y="1154509"/>
            <a:ext cx="2683502" cy="24607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9512" y="4915034"/>
            <a:ext cx="29523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particles in this gas are </a:t>
            </a:r>
            <a:r>
              <a:rPr lang="en-US" dirty="0" smtClean="0"/>
              <a:t>moving fast</a:t>
            </a:r>
            <a:r>
              <a:rPr lang="en-US" dirty="0"/>
              <a:t>. They hit the walls of </a:t>
            </a:r>
            <a:r>
              <a:rPr lang="en-US" dirty="0" smtClean="0"/>
              <a:t>the container </a:t>
            </a:r>
            <a:r>
              <a:rPr lang="en-US" dirty="0"/>
              <a:t>and exert pressure </a:t>
            </a:r>
            <a:r>
              <a:rPr lang="en-US" dirty="0" smtClean="0"/>
              <a:t>on them</a:t>
            </a:r>
            <a:r>
              <a:rPr lang="en-US" dirty="0"/>
              <a:t>. If you now heat the gas . . .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3194245" y="4911596"/>
            <a:ext cx="29523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. . . the particles take in heat </a:t>
            </a:r>
            <a:r>
              <a:rPr lang="en-US" dirty="0" smtClean="0">
                <a:latin typeface="NewAsterLTStd"/>
              </a:rPr>
              <a:t>energy and </a:t>
            </a:r>
            <a:r>
              <a:rPr lang="en-US" dirty="0">
                <a:latin typeface="NewAsterLTStd"/>
              </a:rPr>
              <a:t>move even faster. They hit </a:t>
            </a:r>
            <a:r>
              <a:rPr lang="en-US" dirty="0" smtClean="0">
                <a:latin typeface="NewAsterLTStd"/>
              </a:rPr>
              <a:t>the walls </a:t>
            </a:r>
            <a:r>
              <a:rPr lang="en-US" dirty="0">
                <a:latin typeface="NewAsterLTStd"/>
              </a:rPr>
              <a:t>more often, and with </a:t>
            </a:r>
            <a:r>
              <a:rPr lang="en-US" dirty="0" smtClean="0">
                <a:latin typeface="NewAsterLTStd"/>
              </a:rPr>
              <a:t>more force</a:t>
            </a:r>
            <a:r>
              <a:rPr lang="en-US" dirty="0">
                <a:latin typeface="NewAsterLTStd"/>
              </a:rPr>
              <a:t>. So the gas pressure increases.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552" y="3039387"/>
            <a:ext cx="4896544" cy="1872209"/>
          </a:xfrm>
          <a:prstGeom prst="rect">
            <a:avLst/>
          </a:prstGeom>
        </p:spPr>
      </p:pic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8244408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3044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600" dirty="0"/>
              <a:t>1.4 - </a:t>
            </a:r>
            <a:r>
              <a:rPr lang="en-US" sz="4000" dirty="0"/>
              <a:t>A Closer Look at Gases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6247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</a:pPr>
            <a:r>
              <a:rPr lang="en-US" b="1" dirty="0">
                <a:solidFill>
                  <a:srgbClr val="C00000"/>
                </a:solidFill>
              </a:rPr>
              <a:t>When you heat a </a:t>
            </a:r>
            <a:r>
              <a:rPr lang="en-US" b="1" dirty="0" smtClean="0">
                <a:solidFill>
                  <a:srgbClr val="C00000"/>
                </a:solidFill>
              </a:rPr>
              <a:t>gas</a:t>
            </a:r>
          </a:p>
          <a:p>
            <a:pPr marL="361950" indent="-361950">
              <a:buClr>
                <a:srgbClr val="0070C0"/>
              </a:buClr>
            </a:pPr>
            <a:endParaRPr lang="en-US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</a:pPr>
            <a:endParaRPr lang="en-US" b="1" dirty="0" smtClean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</a:pPr>
            <a:endParaRPr lang="en-US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>
              <a:buClr>
                <a:srgbClr val="0070C0"/>
              </a:buClr>
            </a:pPr>
            <a:endParaRPr lang="en-US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/>
              <a:t>The </a:t>
            </a:r>
            <a:r>
              <a:rPr lang="en-US" dirty="0"/>
              <a:t>same thing is true for all gases: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/>
              <a:t>When a gas is compressed into a smaller space, its pressure </a:t>
            </a:r>
            <a:r>
              <a:rPr lang="en-US" b="1" dirty="0" smtClean="0"/>
              <a:t>increases. 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/>
              <a:t>All </a:t>
            </a:r>
            <a:r>
              <a:rPr lang="en-US" dirty="0"/>
              <a:t>gases can be compressed. If enough force is applied, the particles </a:t>
            </a:r>
            <a:r>
              <a:rPr lang="en-US" dirty="0" smtClean="0"/>
              <a:t>can be </a:t>
            </a:r>
            <a:r>
              <a:rPr lang="en-US" dirty="0"/>
              <a:t>pushed so close that the gas turns into a liquid. But liquids and </a:t>
            </a:r>
            <a:r>
              <a:rPr lang="en-US" dirty="0" smtClean="0"/>
              <a:t>solids cannot </a:t>
            </a:r>
            <a:r>
              <a:rPr lang="en-US" dirty="0"/>
              <a:t>be compressed, because their particles are already very </a:t>
            </a:r>
            <a:r>
              <a:rPr lang="en-US" dirty="0" smtClean="0"/>
              <a:t>close together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04248" y="3429000"/>
            <a:ext cx="20385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When you blow up a bicycle </a:t>
            </a:r>
            <a:r>
              <a:rPr lang="en-US" dirty="0" smtClean="0"/>
              <a:t>tyre, you </a:t>
            </a:r>
            <a:r>
              <a:rPr lang="en-US" dirty="0"/>
              <a:t>compress air into the inner tube.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79511" y="3360430"/>
            <a:ext cx="31779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There is a lot of space between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particles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gas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You can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compress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gas, or force its particles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closer, by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pushing in the plunger …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10269" y="3356992"/>
            <a:ext cx="31779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… like this. Now the particles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are in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smaller space – so they hit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walls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more often. So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gas pressure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increases.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124744"/>
            <a:ext cx="2088232" cy="22799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1556791"/>
            <a:ext cx="6552728" cy="1718750"/>
          </a:xfrm>
          <a:prstGeom prst="rect">
            <a:avLst/>
          </a:prstGeom>
        </p:spPr>
      </p:pic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8244408" y="580526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8461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42919" y="5198056"/>
            <a:ext cx="5149561" cy="1471304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600" dirty="0"/>
              <a:t>1.4 - </a:t>
            </a:r>
            <a:r>
              <a:rPr lang="en-US" sz="4000" dirty="0"/>
              <a:t>A Closer Look at Gases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768753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The </a:t>
            </a:r>
            <a:r>
              <a:rPr lang="en-US" sz="1900" b="1" dirty="0">
                <a:solidFill>
                  <a:srgbClr val="C00000"/>
                </a:solidFill>
              </a:rPr>
              <a:t>rate of diffusion of gases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On page 7 you saw that gases diffuse because the particles collide </a:t>
            </a:r>
            <a:r>
              <a:rPr lang="en-US" sz="1900" dirty="0" smtClean="0"/>
              <a:t>with other </a:t>
            </a:r>
            <a:r>
              <a:rPr lang="en-US" sz="1900" dirty="0"/>
              <a:t>particles, and bounce off in all directions. But gases do not </a:t>
            </a:r>
            <a:r>
              <a:rPr lang="en-US" sz="1900" dirty="0" smtClean="0"/>
              <a:t>all diffuse </a:t>
            </a:r>
            <a:r>
              <a:rPr lang="en-US" sz="1900" dirty="0"/>
              <a:t>at the same rate, every time. It depends on these two factors: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900" b="1" dirty="0" smtClean="0">
                <a:solidFill>
                  <a:srgbClr val="C00000"/>
                </a:solidFill>
              </a:rPr>
              <a:t>The </a:t>
            </a:r>
            <a:r>
              <a:rPr lang="en-US" sz="1900" b="1" dirty="0">
                <a:solidFill>
                  <a:srgbClr val="C00000"/>
                </a:solidFill>
              </a:rPr>
              <a:t>mass of the </a:t>
            </a:r>
            <a:r>
              <a:rPr lang="en-US" sz="1900" b="1" dirty="0" smtClean="0">
                <a:solidFill>
                  <a:srgbClr val="C00000"/>
                </a:solidFill>
              </a:rPr>
              <a:t>particles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The </a:t>
            </a:r>
            <a:r>
              <a:rPr lang="en-US" sz="1900" dirty="0"/>
              <a:t>particles in hydrogen chloride gas are twice as heavy as those </a:t>
            </a:r>
            <a:r>
              <a:rPr lang="en-US" sz="1900" dirty="0" smtClean="0"/>
              <a:t>in ammonia </a:t>
            </a:r>
            <a:r>
              <a:rPr lang="en-US" sz="1900" dirty="0"/>
              <a:t>gas. So which gas do you think will diffuse faster? Let’s see:</a:t>
            </a:r>
          </a:p>
          <a:p>
            <a:pPr marL="723900" indent="-3619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en-US" sz="1900" dirty="0" smtClean="0"/>
              <a:t>Cotton </a:t>
            </a:r>
            <a:r>
              <a:rPr lang="en-US" sz="1900" dirty="0"/>
              <a:t>wool soaked in ammonia solution is put into one end of a </a:t>
            </a:r>
            <a:r>
              <a:rPr lang="en-US" sz="1900" dirty="0" smtClean="0"/>
              <a:t>long tube </a:t>
            </a:r>
            <a:r>
              <a:rPr lang="en-US" sz="1900" dirty="0"/>
              <a:t>(at A below). It gives off ammonia gas.</a:t>
            </a:r>
          </a:p>
          <a:p>
            <a:pPr marL="723900" indent="-3619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en-US" sz="1900" dirty="0" smtClean="0"/>
              <a:t>At </a:t>
            </a:r>
            <a:r>
              <a:rPr lang="en-US" sz="1900" dirty="0"/>
              <a:t>the same time, cotton wool soaked in hydrochloric acid is put </a:t>
            </a:r>
            <a:r>
              <a:rPr lang="en-US" sz="1900" dirty="0" smtClean="0"/>
              <a:t>into the </a:t>
            </a:r>
            <a:r>
              <a:rPr lang="en-US" sz="1900" dirty="0"/>
              <a:t>other end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of </a:t>
            </a:r>
            <a:r>
              <a:rPr lang="en-US" sz="1900" dirty="0"/>
              <a:t>the tube (at B). It gives off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hydrogen </a:t>
            </a:r>
            <a:r>
              <a:rPr lang="en-US" sz="1900" dirty="0"/>
              <a:t>chloride gas.</a:t>
            </a:r>
          </a:p>
          <a:p>
            <a:pPr marL="723900" indent="-3619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en-US" sz="1900" dirty="0" smtClean="0"/>
              <a:t>The </a:t>
            </a:r>
            <a:r>
              <a:rPr lang="en-US" sz="1900" dirty="0"/>
              <a:t>gases diffuse along the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tube</a:t>
            </a:r>
            <a:r>
              <a:rPr lang="en-US" sz="1900" dirty="0"/>
              <a:t>. White smoke forms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where </a:t>
            </a:r>
            <a:r>
              <a:rPr lang="en-US" sz="1900" dirty="0"/>
              <a:t>they meet</a:t>
            </a:r>
            <a:r>
              <a:rPr lang="en-US" sz="1900" dirty="0" smtClean="0"/>
              <a:t>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948265" y="3645024"/>
            <a:ext cx="18945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The scent of flowers travels faster </a:t>
            </a:r>
            <a:r>
              <a:rPr lang="en-US" dirty="0" smtClean="0"/>
              <a:t>in a </a:t>
            </a:r>
            <a:r>
              <a:rPr lang="en-US" dirty="0"/>
              <a:t>warm room. Can you explain why?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5" y="1124744"/>
            <a:ext cx="1944216" cy="2444576"/>
          </a:xfrm>
          <a:prstGeom prst="rect">
            <a:avLst/>
          </a:prstGeom>
        </p:spPr>
      </p:pic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8306651" y="47251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9740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600" dirty="0"/>
              <a:t>1.4 - </a:t>
            </a:r>
            <a:r>
              <a:rPr lang="en-US" sz="4000" dirty="0"/>
              <a:t>A Closer Look at Gases</a:t>
            </a:r>
            <a:endParaRPr lang="en-GB" sz="36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768753" cy="5501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850" b="1" dirty="0" smtClean="0">
                <a:solidFill>
                  <a:srgbClr val="C00000"/>
                </a:solidFill>
              </a:rPr>
              <a:t>The </a:t>
            </a:r>
            <a:r>
              <a:rPr lang="en-US" sz="1850" b="1" dirty="0">
                <a:solidFill>
                  <a:srgbClr val="C00000"/>
                </a:solidFill>
              </a:rPr>
              <a:t>rate of diffusion of gases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dirty="0" smtClean="0"/>
              <a:t>The </a:t>
            </a:r>
            <a:r>
              <a:rPr lang="en-US" sz="1850" dirty="0"/>
              <a:t>white smoke forms closer to B. So the ammonia particles </a:t>
            </a:r>
            <a:r>
              <a:rPr lang="en-US" sz="1850" dirty="0" smtClean="0"/>
              <a:t>have travelled </a:t>
            </a:r>
            <a:r>
              <a:rPr lang="en-US" sz="1850" dirty="0"/>
              <a:t>further than the hydrogen chloride particles – which means </a:t>
            </a:r>
            <a:r>
              <a:rPr lang="en-US" sz="1850" dirty="0" smtClean="0"/>
              <a:t>they have </a:t>
            </a:r>
            <a:r>
              <a:rPr lang="en-US" sz="1850" dirty="0"/>
              <a:t>travelled faster.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b="1" dirty="0"/>
              <a:t>The lower the mass of its particles, the faster a gas will diffuse.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dirty="0"/>
              <a:t>That makes sense when you think about it. When particles collide </a:t>
            </a:r>
            <a:r>
              <a:rPr lang="en-US" sz="1850" dirty="0" smtClean="0"/>
              <a:t>and bounce </a:t>
            </a:r>
            <a:r>
              <a:rPr lang="en-US" sz="1850" dirty="0"/>
              <a:t>away, the lighter particles will bounce further.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dirty="0"/>
              <a:t>The particles in the two gases above are molecules. The mass of </a:t>
            </a:r>
            <a:r>
              <a:rPr lang="en-US" sz="1850" dirty="0" smtClean="0"/>
              <a:t>a molecule </a:t>
            </a:r>
            <a:r>
              <a:rPr lang="en-US" sz="1850" dirty="0"/>
              <a:t>is called its </a:t>
            </a:r>
            <a:r>
              <a:rPr lang="en-US" sz="1850" b="1" dirty="0">
                <a:solidFill>
                  <a:srgbClr val="FF0000"/>
                </a:solidFill>
              </a:rPr>
              <a:t>relative molecular mass</a:t>
            </a:r>
            <a:r>
              <a:rPr lang="en-US" sz="1850" dirty="0"/>
              <a:t>. So we can also say: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b="1" dirty="0"/>
              <a:t>The lower its relative molecular mass, the faster a gas will diffuse.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 startAt="2"/>
            </a:pPr>
            <a:r>
              <a:rPr lang="en-US" sz="1850" b="1" dirty="0" smtClean="0">
                <a:solidFill>
                  <a:srgbClr val="C00000"/>
                </a:solidFill>
              </a:rPr>
              <a:t>The temperature</a:t>
            </a:r>
            <a:br>
              <a:rPr lang="en-US" sz="1850" b="1" dirty="0" smtClean="0">
                <a:solidFill>
                  <a:srgbClr val="C00000"/>
                </a:solidFill>
              </a:rPr>
            </a:br>
            <a:r>
              <a:rPr lang="en-US" sz="1850" dirty="0" smtClean="0"/>
              <a:t>When </a:t>
            </a:r>
            <a:r>
              <a:rPr lang="en-US" sz="1850" dirty="0"/>
              <a:t>a gas is heated, its particles take in heat energy, and move </a:t>
            </a:r>
            <a:r>
              <a:rPr lang="en-US" sz="1850" dirty="0" smtClean="0"/>
              <a:t>faster. They </a:t>
            </a:r>
            <a:r>
              <a:rPr lang="en-US" sz="1850" dirty="0"/>
              <a:t>collide with more energy, and bounce further away. So the </a:t>
            </a:r>
            <a:r>
              <a:rPr lang="en-US" sz="1850" dirty="0" smtClean="0"/>
              <a:t>gas diffuses </a:t>
            </a:r>
            <a:r>
              <a:rPr lang="en-US" sz="1850" dirty="0"/>
              <a:t>faster. </a:t>
            </a:r>
            <a:r>
              <a:rPr lang="en-US" sz="1850" b="1" dirty="0"/>
              <a:t>The higher the temperature, the faster a gas </a:t>
            </a:r>
            <a:r>
              <a:rPr lang="en-US" sz="1850" b="1" dirty="0" smtClean="0"/>
              <a:t>will diffuse</a:t>
            </a:r>
            <a:r>
              <a:rPr lang="en-US" sz="1850" b="1" dirty="0"/>
              <a:t>.</a:t>
            </a:r>
            <a:endParaRPr lang="en-US" sz="185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92280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948265" y="3967896"/>
            <a:ext cx="18945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 smtClean="0"/>
              <a:t>The </a:t>
            </a:r>
            <a:r>
              <a:rPr lang="en-US" dirty="0"/>
              <a:t>faster a particle is moving </a:t>
            </a:r>
            <a:r>
              <a:rPr lang="en-US" dirty="0" smtClean="0"/>
              <a:t>when it </a:t>
            </a:r>
            <a:r>
              <a:rPr lang="en-US" dirty="0"/>
              <a:t>hits another, the faster and further </a:t>
            </a:r>
            <a:r>
              <a:rPr lang="en-US" dirty="0" smtClean="0"/>
              <a:t>it will </a:t>
            </a:r>
            <a:r>
              <a:rPr lang="en-US" dirty="0"/>
              <a:t>bounce away. Just like snooker balls!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6" r="10691"/>
          <a:stretch/>
        </p:blipFill>
        <p:spPr>
          <a:xfrm>
            <a:off x="6948264" y="1124744"/>
            <a:ext cx="1944216" cy="2777649"/>
          </a:xfrm>
          <a:prstGeom prst="rect">
            <a:avLst/>
          </a:prstGeom>
        </p:spPr>
      </p:pic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06651" y="501317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7588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1.4 - </a:t>
            </a:r>
            <a:r>
              <a:rPr lang="en-US" dirty="0"/>
              <a:t>A </a:t>
            </a:r>
            <a:r>
              <a:rPr lang="en-US" dirty="0" smtClean="0"/>
              <a:t>Closer Look </a:t>
            </a:r>
            <a:r>
              <a:rPr lang="en-US" dirty="0"/>
              <a:t>at </a:t>
            </a:r>
            <a:r>
              <a:rPr lang="en-US" dirty="0" smtClean="0"/>
              <a:t>Gases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030" dirty="0" smtClean="0"/>
              <a:t>Using </a:t>
            </a:r>
            <a:r>
              <a:rPr lang="en-US" sz="3030" dirty="0"/>
              <a:t>the idea of particles, explain </a:t>
            </a:r>
            <a:r>
              <a:rPr lang="en-US" sz="3030" dirty="0" smtClean="0"/>
              <a:t>why:</a:t>
            </a:r>
            <a:br>
              <a:rPr lang="en-US" sz="3030" dirty="0" smtClean="0"/>
            </a:br>
            <a:r>
              <a:rPr lang="en-US" sz="3030" b="1" dirty="0" smtClean="0"/>
              <a:t>a</a:t>
            </a:r>
            <a:r>
              <a:rPr lang="en-US" sz="3030" dirty="0" smtClean="0"/>
              <a:t> </a:t>
            </a:r>
            <a:r>
              <a:rPr lang="en-US" sz="3030" dirty="0"/>
              <a:t>you can pour liquids </a:t>
            </a:r>
            <a:r>
              <a:rPr lang="en-US" sz="3030" dirty="0" smtClean="0"/>
              <a:t>	</a:t>
            </a:r>
            <a:r>
              <a:rPr lang="en-US" sz="3030" b="1" dirty="0" smtClean="0"/>
              <a:t>b</a:t>
            </a:r>
            <a:r>
              <a:rPr lang="en-US" sz="3030" dirty="0" smtClean="0"/>
              <a:t> </a:t>
            </a:r>
            <a:r>
              <a:rPr lang="en-US" sz="3030" dirty="0"/>
              <a:t>solids expand on heating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030" dirty="0" smtClean="0"/>
              <a:t>Draw </a:t>
            </a:r>
            <a:r>
              <a:rPr lang="en-US" sz="3030" dirty="0"/>
              <a:t>a diagram to show what happens to the </a:t>
            </a:r>
            <a:r>
              <a:rPr lang="en-US" sz="3030" dirty="0" smtClean="0"/>
              <a:t>particles, when </a:t>
            </a:r>
            <a:r>
              <a:rPr lang="en-US" sz="3030" dirty="0"/>
              <a:t>a liquid cools to a solid.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030" dirty="0" smtClean="0"/>
              <a:t>Oxygen </a:t>
            </a:r>
            <a:r>
              <a:rPr lang="en-US" sz="3030" dirty="0"/>
              <a:t>is the gas we breathe in. It can be separated </a:t>
            </a:r>
            <a:r>
              <a:rPr lang="en-US" sz="3030" dirty="0" smtClean="0"/>
              <a:t>from the </a:t>
            </a:r>
            <a:r>
              <a:rPr lang="en-US" sz="3030" dirty="0"/>
              <a:t>air. It boils at –</a:t>
            </a:r>
            <a:r>
              <a:rPr lang="en-US" sz="3030" dirty="0" smtClean="0"/>
              <a:t>219</a:t>
            </a:r>
            <a:r>
              <a:rPr lang="en-US" sz="3030" baseline="30000" dirty="0" smtClean="0"/>
              <a:t>0</a:t>
            </a:r>
            <a:r>
              <a:rPr lang="en-US" sz="3030" dirty="0" smtClean="0"/>
              <a:t>C </a:t>
            </a:r>
            <a:r>
              <a:rPr lang="en-US" sz="3030" dirty="0"/>
              <a:t>and freezes at –</a:t>
            </a:r>
            <a:r>
              <a:rPr lang="en-US" sz="3030" dirty="0" smtClean="0"/>
              <a:t>183</a:t>
            </a:r>
            <a:r>
              <a:rPr lang="en-US" sz="3030" baseline="30000" dirty="0" smtClean="0"/>
              <a:t>0</a:t>
            </a:r>
            <a:r>
              <a:rPr lang="en-US" sz="3030" dirty="0" smtClean="0"/>
              <a:t>C.</a:t>
            </a:r>
            <a:br>
              <a:rPr lang="en-US" sz="3030" dirty="0" smtClean="0"/>
            </a:br>
            <a:r>
              <a:rPr lang="en-US" sz="3030" b="1" dirty="0" smtClean="0"/>
              <a:t>a</a:t>
            </a:r>
            <a:r>
              <a:rPr lang="en-US" sz="3030" dirty="0" smtClean="0"/>
              <a:t> </a:t>
            </a:r>
            <a:r>
              <a:rPr lang="en-US" sz="3030" dirty="0"/>
              <a:t>In which state is oxygen, at: </a:t>
            </a:r>
            <a:r>
              <a:rPr lang="en-US" sz="3030" b="1" dirty="0" err="1"/>
              <a:t>i</a:t>
            </a:r>
            <a:r>
              <a:rPr lang="en-US" sz="3030" dirty="0"/>
              <a:t> </a:t>
            </a:r>
            <a:r>
              <a:rPr lang="en-US" sz="3030" dirty="0" smtClean="0"/>
              <a:t>0</a:t>
            </a:r>
            <a:r>
              <a:rPr lang="en-US" sz="3030" baseline="30000" dirty="0"/>
              <a:t>0</a:t>
            </a:r>
            <a:r>
              <a:rPr lang="en-US" sz="3030" dirty="0" smtClean="0"/>
              <a:t>C</a:t>
            </a:r>
            <a:r>
              <a:rPr lang="en-US" sz="3030" dirty="0"/>
              <a:t>? ii –</a:t>
            </a:r>
            <a:r>
              <a:rPr lang="en-US" sz="3030" dirty="0" smtClean="0"/>
              <a:t>200</a:t>
            </a:r>
            <a:r>
              <a:rPr lang="en-US" sz="3030" baseline="30000" dirty="0" smtClean="0"/>
              <a:t>0</a:t>
            </a:r>
            <a:r>
              <a:rPr lang="en-US" sz="3030" dirty="0" smtClean="0"/>
              <a:t>C?</a:t>
            </a:r>
            <a:br>
              <a:rPr lang="en-US" sz="3030" dirty="0" smtClean="0"/>
            </a:br>
            <a:r>
              <a:rPr lang="en-US" sz="3030" b="1" dirty="0" smtClean="0"/>
              <a:t>b</a:t>
            </a:r>
            <a:r>
              <a:rPr lang="en-US" sz="3030" dirty="0" smtClean="0"/>
              <a:t> </a:t>
            </a:r>
            <a:r>
              <a:rPr lang="en-US" sz="3030" dirty="0"/>
              <a:t>How would you turn oxygen gas into solid oxygen?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3102059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432619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8141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509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en-GB" sz="2200" b="1" dirty="0" smtClean="0"/>
              <a:t>Core curriculum - </a:t>
            </a:r>
            <a:r>
              <a:rPr lang="en-US" sz="2200" dirty="0" smtClean="0"/>
              <a:t>Make </a:t>
            </a:r>
            <a:r>
              <a:rPr lang="en-US" sz="2200" dirty="0"/>
              <a:t>sure you can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give </a:t>
            </a:r>
            <a:r>
              <a:rPr lang="en-US" sz="2200" dirty="0"/>
              <a:t>two examples of evidence, from the lab, </a:t>
            </a:r>
            <a:r>
              <a:rPr lang="en-US" sz="2200" dirty="0" smtClean="0"/>
              <a:t>that matter </a:t>
            </a:r>
            <a:r>
              <a:rPr lang="en-US" sz="2200" dirty="0"/>
              <a:t>is made of particles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explain </a:t>
            </a:r>
            <a:r>
              <a:rPr lang="en-US" sz="2200" dirty="0"/>
              <a:t>what diffusion is, and how it happens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name </a:t>
            </a:r>
            <a:r>
              <a:rPr lang="en-US" sz="2200" dirty="0"/>
              <a:t>the three states of matter, and give </a:t>
            </a:r>
            <a:r>
              <a:rPr lang="en-US" sz="2200" dirty="0" smtClean="0"/>
              <a:t>their physical </a:t>
            </a:r>
            <a:r>
              <a:rPr lang="en-US" sz="2200" dirty="0"/>
              <a:t>properties (hard, fixed shape, and so on)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describe</a:t>
            </a:r>
            <a:r>
              <a:rPr lang="en-US" sz="2200" dirty="0"/>
              <a:t>, and sketch, the particle arrangement </a:t>
            </a:r>
            <a:r>
              <a:rPr lang="en-US" sz="2200" dirty="0" smtClean="0"/>
              <a:t>in each </a:t>
            </a:r>
            <a:r>
              <a:rPr lang="en-US" sz="2200" dirty="0"/>
              <a:t>state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describe </a:t>
            </a:r>
            <a:r>
              <a:rPr lang="en-US" sz="2200" dirty="0"/>
              <a:t>how a substance changes state when </a:t>
            </a:r>
            <a:r>
              <a:rPr lang="en-US" sz="2200" dirty="0" smtClean="0"/>
              <a:t>you heat </a:t>
            </a:r>
            <a:r>
              <a:rPr lang="en-US" sz="2200" dirty="0"/>
              <a:t>it, and explain this using the idea of particles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explain</a:t>
            </a:r>
            <a:r>
              <a:rPr lang="en-US" sz="2200" dirty="0"/>
              <a:t>, and use, these </a:t>
            </a:r>
            <a:r>
              <a:rPr lang="en-US" sz="2200" dirty="0" smtClean="0"/>
              <a:t>terms: melt </a:t>
            </a:r>
            <a:r>
              <a:rPr lang="en-US" sz="2200" dirty="0"/>
              <a:t>boil evaporate </a:t>
            </a:r>
            <a:r>
              <a:rPr lang="en-US" sz="2200" dirty="0" smtClean="0"/>
              <a:t>condense melting </a:t>
            </a:r>
            <a:r>
              <a:rPr lang="en-US" sz="2200" dirty="0"/>
              <a:t>point boiling point freezing point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sketch</a:t>
            </a:r>
            <a:r>
              <a:rPr lang="en-US" sz="2200" dirty="0"/>
              <a:t>, and label, a heating curve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explain </a:t>
            </a:r>
            <a:r>
              <a:rPr lang="en-US" sz="2200" dirty="0"/>
              <a:t>why a gas exerts a pressure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explain </a:t>
            </a:r>
            <a:r>
              <a:rPr lang="en-US" sz="2200" dirty="0"/>
              <a:t>why the pressure increases when you</a:t>
            </a:r>
            <a:r>
              <a:rPr lang="en-US" sz="2200" dirty="0" smtClean="0"/>
              <a:t>:</a:t>
            </a:r>
            <a:br>
              <a:rPr lang="en-US" sz="2200" dirty="0" smtClean="0"/>
            </a:br>
            <a:r>
              <a:rPr lang="en-US" sz="2200" dirty="0" smtClean="0"/>
              <a:t>	– </a:t>
            </a:r>
            <a:r>
              <a:rPr lang="en-US" sz="2200" dirty="0"/>
              <a:t>heat a </a:t>
            </a:r>
            <a:r>
              <a:rPr lang="en-US" sz="2200" dirty="0" smtClean="0"/>
              <a:t>gas</a:t>
            </a:r>
            <a:br>
              <a:rPr lang="en-US" sz="2200" dirty="0" smtClean="0"/>
            </a:br>
            <a:r>
              <a:rPr lang="en-US" sz="2200" dirty="0" smtClean="0"/>
              <a:t>	– </a:t>
            </a:r>
            <a:r>
              <a:rPr lang="en-US" sz="2200" dirty="0"/>
              <a:t>push it into a smaller </a:t>
            </a:r>
            <a:r>
              <a:rPr lang="en-US" sz="2200" dirty="0" smtClean="0"/>
              <a:t>space</a:t>
            </a:r>
            <a:endParaRPr lang="en-US" sz="2200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</a:t>
            </a:r>
            <a:r>
              <a:rPr lang="en-GB" sz="4000" dirty="0" smtClean="0"/>
              <a:t> – Revision Checklist - Core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77076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63231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en-GB" sz="4000" b="1" dirty="0" smtClean="0"/>
              <a:t>Extended curriculum - </a:t>
            </a:r>
            <a:r>
              <a:rPr lang="en-US" sz="4000" dirty="0" smtClean="0"/>
              <a:t>Make sure you can also …</a:t>
            </a:r>
          </a:p>
          <a:p>
            <a:pPr marL="620713" indent="-6207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4000" dirty="0" smtClean="0"/>
              <a:t>describe </a:t>
            </a:r>
            <a:r>
              <a:rPr lang="en-US" sz="4000" dirty="0"/>
              <a:t>an experiment to show that a gas </a:t>
            </a:r>
            <a:r>
              <a:rPr lang="en-US" sz="4000" dirty="0" smtClean="0"/>
              <a:t>will diffuse </a:t>
            </a:r>
            <a:r>
              <a:rPr lang="en-US" sz="4000" dirty="0"/>
              <a:t>faster than another gas that has </a:t>
            </a:r>
            <a:r>
              <a:rPr lang="en-US" sz="4000" dirty="0" smtClean="0"/>
              <a:t>heavier particles</a:t>
            </a:r>
            <a:endParaRPr lang="en-US" sz="4000" dirty="0"/>
          </a:p>
          <a:p>
            <a:pPr marL="620713" indent="-62071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4000" dirty="0" smtClean="0"/>
              <a:t>say </a:t>
            </a:r>
            <a:r>
              <a:rPr lang="en-US" sz="4000" dirty="0"/>
              <a:t>how, and why, the temperature affects the </a:t>
            </a:r>
            <a:r>
              <a:rPr lang="en-US" sz="4000" dirty="0" smtClean="0"/>
              <a:t>rate at </a:t>
            </a:r>
            <a:r>
              <a:rPr lang="en-US" sz="4000" dirty="0"/>
              <a:t>which a gas diffuses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1</a:t>
            </a:r>
            <a:r>
              <a:rPr lang="en-GB" sz="4000" dirty="0" smtClean="0"/>
              <a:t> – Revision Checklist - Extended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5731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32453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  <a:tabLst>
                <a:tab pos="896938" algn="l"/>
                <a:tab pos="2967038" algn="l"/>
              </a:tabLst>
            </a:pPr>
            <a:r>
              <a:rPr lang="en-US" sz="2000" dirty="0" smtClean="0"/>
              <a:t>A </a:t>
            </a:r>
            <a:r>
              <a:rPr lang="en-US" sz="2000" dirty="0"/>
              <a:t>large crystal of potassium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err="1" smtClean="0"/>
              <a:t>manganate</a:t>
            </a:r>
            <a:r>
              <a:rPr lang="en-US" sz="2000" dirty="0" smtClean="0"/>
              <a:t>(VII</a:t>
            </a:r>
            <a:r>
              <a:rPr lang="en-US" sz="2000" dirty="0"/>
              <a:t>) </a:t>
            </a:r>
            <a:r>
              <a:rPr lang="en-US" sz="2000" dirty="0" smtClean="0"/>
              <a:t>was placed </a:t>
            </a:r>
            <a:r>
              <a:rPr lang="en-US" sz="2000" dirty="0"/>
              <a:t>in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the bottom </a:t>
            </a:r>
            <a:r>
              <a:rPr lang="en-US" sz="2000" dirty="0"/>
              <a:t>of a beaker of cold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water</a:t>
            </a:r>
            <a:r>
              <a:rPr lang="en-US" sz="2000" dirty="0"/>
              <a:t>, </a:t>
            </a:r>
            <a:r>
              <a:rPr lang="en-US" sz="2000" dirty="0" smtClean="0"/>
              <a:t>and left </a:t>
            </a:r>
            <a:r>
              <a:rPr lang="en-US" sz="2000" dirty="0"/>
              <a:t>for several </a:t>
            </a:r>
            <a:r>
              <a:rPr lang="en-US" sz="2000" dirty="0" smtClean="0"/>
              <a:t>hours.</a:t>
            </a:r>
            <a:br>
              <a:rPr lang="en-US" sz="2000" dirty="0" smtClean="0"/>
            </a:br>
            <a:r>
              <a:rPr lang="en-US" sz="2000" b="1" dirty="0" smtClean="0"/>
              <a:t>a</a:t>
            </a:r>
            <a:r>
              <a:rPr lang="en-US" sz="2000" dirty="0" smtClean="0"/>
              <a:t> </a:t>
            </a:r>
            <a:r>
              <a:rPr lang="en-US" sz="2000" dirty="0"/>
              <a:t>Describe what would be </a:t>
            </a:r>
            <a:r>
              <a:rPr lang="en-US" sz="2000" dirty="0" smtClean="0"/>
              <a:t>seen:</a:t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sz="2000" b="1" dirty="0" err="1" smtClean="0"/>
              <a:t>i</a:t>
            </a:r>
            <a:r>
              <a:rPr lang="en-US" sz="2000" dirty="0" smtClean="0"/>
              <a:t> </a:t>
            </a:r>
            <a:r>
              <a:rPr lang="en-US" sz="2000" dirty="0"/>
              <a:t>after five minutes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sz="2000" b="1" dirty="0" smtClean="0"/>
              <a:t>ii</a:t>
            </a:r>
            <a:r>
              <a:rPr lang="en-US" sz="2000" dirty="0" smtClean="0"/>
              <a:t> </a:t>
            </a:r>
            <a:r>
              <a:rPr lang="en-US" sz="2000" dirty="0"/>
              <a:t>after </a:t>
            </a:r>
            <a:r>
              <a:rPr lang="en-US" sz="2000" dirty="0" smtClean="0"/>
              <a:t>several hours</a:t>
            </a:r>
            <a:br>
              <a:rPr lang="en-US" sz="2000" dirty="0" smtClean="0"/>
            </a:br>
            <a:r>
              <a:rPr lang="en-US" sz="2000" b="1" dirty="0" smtClean="0"/>
              <a:t>b</a:t>
            </a:r>
            <a:r>
              <a:rPr lang="en-US" sz="2000" dirty="0" smtClean="0"/>
              <a:t> </a:t>
            </a:r>
            <a:r>
              <a:rPr lang="en-US" sz="2000" dirty="0"/>
              <a:t>Explain your answers using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the </a:t>
            </a:r>
            <a:r>
              <a:rPr lang="en-US" sz="2000" dirty="0"/>
              <a:t>idea of </a:t>
            </a:r>
            <a:r>
              <a:rPr lang="en-US" sz="2000" dirty="0" smtClean="0"/>
              <a:t>particles.</a:t>
            </a:r>
            <a:br>
              <a:rPr lang="en-US" sz="2000" dirty="0" smtClean="0"/>
            </a:br>
            <a:r>
              <a:rPr lang="en-US" sz="2000" b="1" dirty="0" smtClean="0"/>
              <a:t>c</a:t>
            </a:r>
            <a:r>
              <a:rPr lang="en-US" sz="2000" dirty="0" smtClean="0"/>
              <a:t> </a:t>
            </a:r>
            <a:r>
              <a:rPr lang="en-US" sz="2000" dirty="0"/>
              <a:t>Name the two processes that took place </a:t>
            </a:r>
            <a:r>
              <a:rPr lang="en-US" sz="2000" dirty="0" smtClean="0"/>
              <a:t>during the </a:t>
            </a:r>
            <a:r>
              <a:rPr lang="en-US" sz="2000" dirty="0"/>
              <a:t>experiment.</a:t>
            </a:r>
          </a:p>
          <a:p>
            <a:pPr marL="514350" indent="-514350">
              <a:buFont typeface="+mj-lt"/>
              <a:buAutoNum type="arabicPeriod"/>
              <a:tabLst>
                <a:tab pos="896938" algn="l"/>
                <a:tab pos="2967038" algn="l"/>
              </a:tabLst>
            </a:pPr>
            <a:r>
              <a:rPr lang="en-US" sz="2000" dirty="0" smtClean="0"/>
              <a:t>Use </a:t>
            </a:r>
            <a:r>
              <a:rPr lang="en-US" sz="2000" dirty="0"/>
              <a:t>the idea of particles to explain </a:t>
            </a:r>
            <a:r>
              <a:rPr lang="en-US" sz="2000" dirty="0" smtClean="0"/>
              <a:t>why:</a:t>
            </a:r>
            <a:br>
              <a:rPr lang="en-US" sz="2000" dirty="0" smtClean="0"/>
            </a:br>
            <a:r>
              <a:rPr lang="en-US" sz="2000" b="1" dirty="0" smtClean="0"/>
              <a:t>a</a:t>
            </a:r>
            <a:r>
              <a:rPr lang="en-US" sz="2000" dirty="0" smtClean="0"/>
              <a:t> </a:t>
            </a:r>
            <a:r>
              <a:rPr lang="en-US" sz="2000" dirty="0"/>
              <a:t>solids have a definite </a:t>
            </a:r>
            <a:r>
              <a:rPr lang="en-US" sz="2000" dirty="0" smtClean="0"/>
              <a:t>shape</a:t>
            </a:r>
            <a:br>
              <a:rPr lang="en-US" sz="2000" dirty="0" smtClean="0"/>
            </a:br>
            <a:r>
              <a:rPr lang="en-US" sz="2000" b="1" dirty="0" smtClean="0"/>
              <a:t>b</a:t>
            </a:r>
            <a:r>
              <a:rPr lang="en-US" sz="2000" dirty="0" smtClean="0"/>
              <a:t> </a:t>
            </a:r>
            <a:r>
              <a:rPr lang="en-US" sz="2000" dirty="0"/>
              <a:t>liquids fill the bottom of a </a:t>
            </a:r>
            <a:r>
              <a:rPr lang="en-US" sz="2000" dirty="0" smtClean="0"/>
              <a:t>container</a:t>
            </a:r>
            <a:br>
              <a:rPr lang="en-US" sz="2000" dirty="0" smtClean="0"/>
            </a:br>
            <a:r>
              <a:rPr lang="en-US" sz="2000" b="1" dirty="0" smtClean="0"/>
              <a:t>c</a:t>
            </a:r>
            <a:r>
              <a:rPr lang="en-US" sz="2000" dirty="0" smtClean="0"/>
              <a:t> </a:t>
            </a:r>
            <a:r>
              <a:rPr lang="en-US" sz="2000" dirty="0"/>
              <a:t>you can’t store gases in open </a:t>
            </a:r>
            <a:r>
              <a:rPr lang="en-US" sz="2000" dirty="0" smtClean="0"/>
              <a:t>containers</a:t>
            </a:r>
            <a:br>
              <a:rPr lang="en-US" sz="2000" dirty="0" smtClean="0"/>
            </a:br>
            <a:r>
              <a:rPr lang="en-US" sz="2000" b="1" dirty="0" smtClean="0"/>
              <a:t>d</a:t>
            </a:r>
            <a:r>
              <a:rPr lang="en-US" sz="2000" dirty="0" smtClean="0"/>
              <a:t> </a:t>
            </a:r>
            <a:r>
              <a:rPr lang="en-US" sz="2000" dirty="0"/>
              <a:t>you can’t squeeze a sealed plastic syringe that </a:t>
            </a:r>
            <a:r>
              <a:rPr lang="en-US" sz="2000" dirty="0" smtClean="0"/>
              <a:t>is completely </a:t>
            </a:r>
            <a:r>
              <a:rPr lang="en-US" sz="2000" dirty="0"/>
              <a:t>full of </a:t>
            </a:r>
            <a:r>
              <a:rPr lang="en-US" sz="2000" dirty="0" smtClean="0"/>
              <a:t>water</a:t>
            </a:r>
            <a:br>
              <a:rPr lang="en-US" sz="2000" dirty="0" smtClean="0"/>
            </a:br>
            <a:r>
              <a:rPr lang="en-US" sz="2000" b="1" dirty="0" smtClean="0"/>
              <a:t>e</a:t>
            </a:r>
            <a:r>
              <a:rPr lang="en-US" sz="2000" dirty="0" smtClean="0"/>
              <a:t> </a:t>
            </a:r>
            <a:r>
              <a:rPr lang="en-US" sz="2000" dirty="0"/>
              <a:t>a balloon expands as you blow into it.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0" y="1226066"/>
            <a:ext cx="2232248" cy="26349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04248" y="2204864"/>
            <a:ext cx="19442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cold </a:t>
            </a:r>
            <a:r>
              <a:rPr lang="en-US" dirty="0" smtClean="0"/>
              <a:t>water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  <a:p>
            <a:r>
              <a:rPr lang="en-US" dirty="0"/>
              <a:t>crystal of potassium </a:t>
            </a:r>
            <a:r>
              <a:rPr lang="en-US" dirty="0" err="1"/>
              <a:t>manganate</a:t>
            </a:r>
            <a:r>
              <a:rPr lang="en-US" dirty="0"/>
              <a:t>(VII)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55790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3"/>
              <a:tabLst>
                <a:tab pos="896938" algn="l"/>
                <a:tab pos="2967038" algn="l"/>
              </a:tabLst>
            </a:pPr>
            <a:r>
              <a:rPr lang="en-US" sz="2100" dirty="0" smtClean="0"/>
              <a:t>Below </a:t>
            </a:r>
            <a:r>
              <a:rPr lang="en-US" sz="2100" dirty="0"/>
              <a:t>is a heating curve for a pure substance. </a:t>
            </a:r>
            <a:r>
              <a:rPr lang="en-US" sz="2100" dirty="0" smtClean="0"/>
              <a:t>It shows </a:t>
            </a:r>
            <a:r>
              <a:rPr lang="en-US" sz="2100" dirty="0"/>
              <a:t>how the temperature rises over time, </a:t>
            </a:r>
            <a:r>
              <a:rPr lang="en-US" sz="2100" dirty="0" smtClean="0"/>
              <a:t>when the </a:t>
            </a:r>
            <a:r>
              <a:rPr lang="en-US" sz="2100" dirty="0"/>
              <a:t>substance is heated until it melts, then </a:t>
            </a:r>
            <a:r>
              <a:rPr lang="en-US" sz="2100" dirty="0" smtClean="0"/>
              <a:t>boils.</a:t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b="1" dirty="0" smtClean="0"/>
              <a:t>a</a:t>
            </a:r>
            <a:r>
              <a:rPr lang="en-US" sz="2100" dirty="0" smtClean="0"/>
              <a:t> 	What </a:t>
            </a:r>
            <a:r>
              <a:rPr lang="en-US" sz="2100" dirty="0"/>
              <a:t>is the melting point of the </a:t>
            </a:r>
            <a:r>
              <a:rPr lang="en-US" sz="2100" dirty="0" smtClean="0"/>
              <a:t>substance?</a:t>
            </a:r>
            <a:br>
              <a:rPr lang="en-US" sz="2100" dirty="0" smtClean="0"/>
            </a:br>
            <a:r>
              <a:rPr lang="en-US" sz="2100" b="1" dirty="0" smtClean="0"/>
              <a:t>b</a:t>
            </a:r>
            <a:r>
              <a:rPr lang="en-US" sz="2100" dirty="0" smtClean="0"/>
              <a:t> 	What </a:t>
            </a:r>
            <a:r>
              <a:rPr lang="en-US" sz="2100" dirty="0"/>
              <a:t>happens to the temperature while </a:t>
            </a:r>
            <a:r>
              <a:rPr lang="en-US" sz="2100" dirty="0" smtClean="0"/>
              <a:t>the substance </a:t>
            </a:r>
            <a:r>
              <a:rPr lang="en-US" sz="2100" dirty="0"/>
              <a:t>changes </a:t>
            </a:r>
            <a:r>
              <a:rPr lang="en-US" sz="2100" dirty="0" smtClean="0"/>
              <a:t>	state?</a:t>
            </a:r>
            <a:br>
              <a:rPr lang="en-US" sz="2100" dirty="0" smtClean="0"/>
            </a:br>
            <a:r>
              <a:rPr lang="en-US" sz="2100" b="1" dirty="0" smtClean="0"/>
              <a:t>c</a:t>
            </a:r>
            <a:r>
              <a:rPr lang="en-US" sz="2100" dirty="0" smtClean="0"/>
              <a:t> 	The </a:t>
            </a:r>
            <a:r>
              <a:rPr lang="en-US" sz="2100" dirty="0"/>
              <a:t>graph shows that the substance takes </a:t>
            </a:r>
            <a:r>
              <a:rPr lang="en-US" sz="2100" dirty="0" smtClean="0"/>
              <a:t>longer to </a:t>
            </a:r>
            <a:r>
              <a:rPr lang="en-US" sz="2100" dirty="0"/>
              <a:t>boil than to </a:t>
            </a:r>
            <a:r>
              <a:rPr lang="en-US" sz="2100" dirty="0" smtClean="0"/>
              <a:t>	melt</a:t>
            </a:r>
            <a:r>
              <a:rPr lang="en-US" sz="2100" dirty="0"/>
              <a:t>. Suggest a reason for </a:t>
            </a:r>
            <a:r>
              <a:rPr lang="en-US" sz="2100" dirty="0" smtClean="0"/>
              <a:t>this.</a:t>
            </a:r>
            <a:br>
              <a:rPr lang="en-US" sz="2100" dirty="0" smtClean="0"/>
            </a:br>
            <a:r>
              <a:rPr lang="en-US" sz="2100" b="1" dirty="0" smtClean="0"/>
              <a:t>d</a:t>
            </a:r>
            <a:r>
              <a:rPr lang="en-US" sz="2100" dirty="0" smtClean="0"/>
              <a:t> 	How </a:t>
            </a:r>
            <a:r>
              <a:rPr lang="en-US" sz="2100" dirty="0"/>
              <a:t>can you tell that the substance is not </a:t>
            </a:r>
            <a:r>
              <a:rPr lang="en-US" sz="2100" dirty="0" smtClean="0"/>
              <a:t>water?</a:t>
            </a:r>
            <a:br>
              <a:rPr lang="en-US" sz="2100" dirty="0" smtClean="0"/>
            </a:br>
            <a:r>
              <a:rPr lang="en-US" sz="2100" dirty="0" smtClean="0"/>
              <a:t>e 	Sketch </a:t>
            </a:r>
            <a:r>
              <a:rPr lang="en-US" sz="2100" dirty="0"/>
              <a:t>a rough heating curve for pure water.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5976" y="1844823"/>
            <a:ext cx="4464496" cy="253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314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4"/>
              <a:tabLst>
                <a:tab pos="896938" algn="l"/>
                <a:tab pos="2967038" algn="l"/>
              </a:tabLst>
            </a:pPr>
            <a:r>
              <a:rPr lang="en-US" sz="2100" dirty="0" smtClean="0"/>
              <a:t>A </a:t>
            </a:r>
            <a:r>
              <a:rPr lang="en-US" sz="2100" dirty="0"/>
              <a:t>cooling curve is the opposite of a heating </a:t>
            </a:r>
            <a:r>
              <a:rPr lang="en-US" sz="2100" dirty="0" smtClean="0"/>
              <a:t>curve. It </a:t>
            </a:r>
            <a:r>
              <a:rPr lang="en-US" sz="2100" dirty="0"/>
              <a:t>shows how the temperature of a </a:t>
            </a:r>
            <a:r>
              <a:rPr lang="en-US" sz="2100" dirty="0" smtClean="0"/>
              <a:t>substance changes </a:t>
            </a:r>
            <a:r>
              <a:rPr lang="en-US" sz="2100" dirty="0"/>
              <a:t>with time, as it is cooled from a gas to </a:t>
            </a:r>
            <a:r>
              <a:rPr lang="en-US" sz="2100" dirty="0" smtClean="0"/>
              <a:t>a solid</a:t>
            </a:r>
            <a:r>
              <a:rPr lang="en-US" sz="2100" dirty="0"/>
              <a:t>. Here is the cooling curve for one </a:t>
            </a:r>
            <a:r>
              <a:rPr lang="en-US" sz="2100" dirty="0" smtClean="0"/>
              <a:t>substance:</a:t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b="1" dirty="0" smtClean="0"/>
              <a:t>a</a:t>
            </a:r>
            <a:r>
              <a:rPr lang="en-US" sz="2100" dirty="0" smtClean="0"/>
              <a:t> 	What </a:t>
            </a:r>
            <a:r>
              <a:rPr lang="en-US" sz="2100" dirty="0"/>
              <a:t>is the state of the substance at </a:t>
            </a:r>
            <a:r>
              <a:rPr lang="en-US" sz="2100" dirty="0" smtClean="0"/>
              <a:t>room temperature </a:t>
            </a:r>
            <a:r>
              <a:rPr lang="en-US" sz="2100" dirty="0"/>
              <a:t>(</a:t>
            </a:r>
            <a:r>
              <a:rPr lang="en-US" sz="2100" dirty="0" smtClean="0"/>
              <a:t>20°C)?</a:t>
            </a:r>
            <a:br>
              <a:rPr lang="en-US" sz="2100" dirty="0" smtClean="0"/>
            </a:br>
            <a:r>
              <a:rPr lang="en-US" sz="2100" b="1" dirty="0" smtClean="0"/>
              <a:t>b</a:t>
            </a:r>
            <a:r>
              <a:rPr lang="en-US" sz="2100" dirty="0" smtClean="0"/>
              <a:t> 	Use </a:t>
            </a:r>
            <a:r>
              <a:rPr lang="en-US" sz="2100" dirty="0"/>
              <a:t>the list of melting and boiling points </a:t>
            </a:r>
            <a:r>
              <a:rPr lang="en-US" sz="2100" dirty="0" smtClean="0"/>
              <a:t>on page </a:t>
            </a:r>
            <a:r>
              <a:rPr lang="en-US" sz="2100" dirty="0"/>
              <a:t>9 to identify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	the substance.</a:t>
            </a:r>
            <a:br>
              <a:rPr lang="en-US" sz="2100" dirty="0" smtClean="0"/>
            </a:br>
            <a:r>
              <a:rPr lang="en-US" sz="2100" b="1" dirty="0" smtClean="0"/>
              <a:t>c</a:t>
            </a:r>
            <a:r>
              <a:rPr lang="en-US" sz="2100" dirty="0" smtClean="0"/>
              <a:t> 	Sketch </a:t>
            </a:r>
            <a:r>
              <a:rPr lang="en-US" sz="2100" dirty="0"/>
              <a:t>a cooling curve for pure water.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1840" y="2196592"/>
            <a:ext cx="5616624" cy="306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66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5"/>
              <a:tabLst>
                <a:tab pos="896938" algn="l"/>
                <a:tab pos="2967038" algn="l"/>
              </a:tabLst>
            </a:pPr>
            <a:r>
              <a:rPr lang="en-US" sz="2790" dirty="0" smtClean="0"/>
              <a:t>Using the idea of particles explain why:</a:t>
            </a:r>
            <a:br>
              <a:rPr lang="en-US" sz="2790" dirty="0" smtClean="0"/>
            </a:br>
            <a:r>
              <a:rPr lang="en-US" sz="2790" b="1" dirty="0" smtClean="0"/>
              <a:t>a</a:t>
            </a:r>
            <a:r>
              <a:rPr lang="en-US" sz="2790" dirty="0" smtClean="0"/>
              <a:t> 	the smell of burnt food travels through the house</a:t>
            </a:r>
            <a:br>
              <a:rPr lang="en-US" sz="2790" dirty="0" smtClean="0"/>
            </a:br>
            <a:r>
              <a:rPr lang="en-US" sz="2790" b="1" dirty="0" smtClean="0"/>
              <a:t>b</a:t>
            </a:r>
            <a:r>
              <a:rPr lang="en-US" sz="2790" dirty="0" smtClean="0"/>
              <a:t>	when two solids are placed on top of each other, they do not mix</a:t>
            </a:r>
            <a:br>
              <a:rPr lang="en-US" sz="2790" dirty="0" smtClean="0"/>
            </a:br>
            <a:r>
              <a:rPr lang="en-US" sz="2790" b="1" dirty="0" smtClean="0"/>
              <a:t>c</a:t>
            </a:r>
            <a:r>
              <a:rPr lang="en-US" sz="2790" dirty="0" smtClean="0"/>
              <a:t> 	pumping up your bike tyres gives a smooth ride</a:t>
            </a:r>
            <a:br>
              <a:rPr lang="en-US" sz="2790" dirty="0" smtClean="0"/>
            </a:br>
            <a:r>
              <a:rPr lang="en-US" sz="2790" b="1" dirty="0" smtClean="0"/>
              <a:t>d</a:t>
            </a:r>
            <a:r>
              <a:rPr lang="en-US" sz="2790" dirty="0" smtClean="0"/>
              <a:t> 	smokers can cause lung damage in other people</a:t>
            </a:r>
            <a:br>
              <a:rPr lang="en-US" sz="2790" dirty="0" smtClean="0"/>
            </a:br>
            <a:r>
              <a:rPr lang="en-US" sz="2790" b="1" dirty="0" smtClean="0"/>
              <a:t>e</a:t>
            </a:r>
            <a:r>
              <a:rPr lang="en-US" sz="2790" dirty="0" smtClean="0"/>
              <a:t> 	heating a gas in a closed container will increase its pressure</a:t>
            </a:r>
            <a:br>
              <a:rPr lang="en-US" sz="2790" dirty="0" smtClean="0"/>
            </a:br>
            <a:r>
              <a:rPr lang="en-US" sz="2790" b="1" dirty="0" smtClean="0"/>
              <a:t>f</a:t>
            </a:r>
            <a:r>
              <a:rPr lang="en-US" sz="2790" dirty="0" smtClean="0"/>
              <a:t> 	a </a:t>
            </a:r>
            <a:r>
              <a:rPr lang="en-US" sz="2790" dirty="0"/>
              <a:t>liquid is used in a car’s breaking system, </a:t>
            </a:r>
            <a:r>
              <a:rPr lang="en-US" sz="2790" dirty="0" smtClean="0"/>
              <a:t>to transfer </a:t>
            </a:r>
            <a:r>
              <a:rPr lang="en-US" sz="2790" dirty="0"/>
              <a:t>the pressure from the brake </a:t>
            </a:r>
            <a:r>
              <a:rPr lang="en-US" sz="2790" dirty="0" smtClean="0"/>
              <a:t>pedal </a:t>
            </a:r>
            <a:br>
              <a:rPr lang="en-US" sz="2790" dirty="0" smtClean="0"/>
            </a:br>
            <a:r>
              <a:rPr lang="en-US" sz="2790" b="1" dirty="0" smtClean="0"/>
              <a:t>g</a:t>
            </a:r>
            <a:r>
              <a:rPr lang="en-US" sz="2790" dirty="0" smtClean="0"/>
              <a:t> 	poisonous </a:t>
            </a:r>
            <a:r>
              <a:rPr lang="en-US" sz="2790" dirty="0"/>
              <a:t>gases from a factory chimney </a:t>
            </a:r>
            <a:r>
              <a:rPr lang="en-US" sz="2790" dirty="0" smtClean="0"/>
              <a:t>can affect </a:t>
            </a:r>
            <a:r>
              <a:rPr lang="en-US" sz="2790" dirty="0"/>
              <a:t>a large area.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0447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 – Revision Questions – Core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6"/>
              <a:tabLst>
                <a:tab pos="896938" algn="l"/>
                <a:tab pos="2967038" algn="l"/>
              </a:tabLst>
            </a:pPr>
            <a:r>
              <a:rPr lang="en-US" sz="2200" b="1" dirty="0" smtClean="0"/>
              <a:t>a</a:t>
            </a:r>
            <a:r>
              <a:rPr lang="en-US" sz="2200" dirty="0" smtClean="0"/>
              <a:t>  Which </a:t>
            </a:r>
            <a:r>
              <a:rPr lang="en-US" sz="2200" dirty="0"/>
              <a:t>of these are examples of </a:t>
            </a:r>
            <a:r>
              <a:rPr lang="en-US" sz="2200" dirty="0" smtClean="0"/>
              <a:t>diffusion?</a:t>
            </a:r>
            <a:endParaRPr lang="en-US" sz="2200" dirty="0"/>
          </a:p>
          <a:p>
            <a:pPr marL="1258888" indent="-447675">
              <a:buFont typeface="+mj-lt"/>
              <a:buAutoNum type="romanLcPeriod"/>
              <a:tabLst>
                <a:tab pos="2967038" algn="l"/>
              </a:tabLst>
            </a:pPr>
            <a:r>
              <a:rPr lang="en-US" sz="2200" dirty="0" smtClean="0"/>
              <a:t>a </a:t>
            </a:r>
            <a:r>
              <a:rPr lang="en-US" sz="2200" dirty="0"/>
              <a:t>helium-filled balloon rising in </a:t>
            </a:r>
            <a:r>
              <a:rPr lang="en-US" sz="2200" dirty="0" smtClean="0"/>
              <a:t>air</a:t>
            </a:r>
            <a:endParaRPr lang="en-US" sz="2200" dirty="0"/>
          </a:p>
          <a:p>
            <a:pPr marL="1258888" indent="-447675">
              <a:buFont typeface="+mj-lt"/>
              <a:buAutoNum type="romanLcPeriod"/>
              <a:tabLst>
                <a:tab pos="2967038" algn="l"/>
              </a:tabLst>
            </a:pPr>
            <a:r>
              <a:rPr lang="en-US" sz="2200" dirty="0" smtClean="0"/>
              <a:t>a </a:t>
            </a:r>
            <a:r>
              <a:rPr lang="en-US" sz="2200" dirty="0"/>
              <a:t>hydrogen-filled balloon deflating, due </a:t>
            </a:r>
            <a:r>
              <a:rPr lang="en-US" sz="2200" dirty="0" smtClean="0"/>
              <a:t>to gas </a:t>
            </a:r>
            <a:r>
              <a:rPr lang="en-US" sz="2200" dirty="0"/>
              <a:t>passing through the </a:t>
            </a:r>
            <a:r>
              <a:rPr lang="en-US" sz="2200" dirty="0" smtClean="0"/>
              <a:t>skin</a:t>
            </a:r>
            <a:endParaRPr lang="en-US" sz="2200" dirty="0"/>
          </a:p>
          <a:p>
            <a:pPr marL="1258888" indent="-447675">
              <a:buFont typeface="+mj-lt"/>
              <a:buAutoNum type="romanLcPeriod"/>
              <a:tabLst>
                <a:tab pos="2967038" algn="l"/>
              </a:tabLst>
            </a:pPr>
            <a:r>
              <a:rPr lang="en-US" sz="2200" dirty="0" smtClean="0"/>
              <a:t>the </a:t>
            </a:r>
            <a:r>
              <a:rPr lang="en-US" sz="2200" dirty="0"/>
              <a:t>smell of perfume from a </a:t>
            </a:r>
            <a:r>
              <a:rPr lang="en-US" sz="2200" dirty="0" smtClean="0"/>
              <a:t>person standing </a:t>
            </a:r>
            <a:r>
              <a:rPr lang="en-US" sz="2200" dirty="0"/>
              <a:t>on the other side of a </a:t>
            </a:r>
            <a:r>
              <a:rPr lang="en-US" sz="2200" dirty="0" smtClean="0"/>
              <a:t>room</a:t>
            </a:r>
            <a:endParaRPr lang="en-US" sz="2200" dirty="0"/>
          </a:p>
          <a:p>
            <a:pPr marL="1258888" indent="-447675">
              <a:buFont typeface="+mj-lt"/>
              <a:buAutoNum type="romanLcPeriod"/>
              <a:tabLst>
                <a:tab pos="2967038" algn="l"/>
              </a:tabLst>
            </a:pPr>
            <a:r>
              <a:rPr lang="en-US" sz="2200" dirty="0" smtClean="0"/>
              <a:t>sucking </a:t>
            </a:r>
            <a:r>
              <a:rPr lang="en-US" sz="2200" dirty="0"/>
              <a:t>a drink from a bottle, using a </a:t>
            </a:r>
            <a:r>
              <a:rPr lang="en-US" sz="2200" dirty="0" smtClean="0"/>
              <a:t>straw</a:t>
            </a:r>
            <a:endParaRPr lang="en-US" sz="2200" dirty="0"/>
          </a:p>
          <a:p>
            <a:pPr marL="1258888" indent="-447675">
              <a:buFont typeface="+mj-lt"/>
              <a:buAutoNum type="romanLcPeriod"/>
              <a:tabLst>
                <a:tab pos="2967038" algn="l"/>
              </a:tabLst>
            </a:pPr>
            <a:r>
              <a:rPr lang="en-US" sz="2200" dirty="0" smtClean="0"/>
              <a:t>an </a:t>
            </a:r>
            <a:r>
              <a:rPr lang="en-US" sz="2200" dirty="0"/>
              <a:t>ice </a:t>
            </a:r>
            <a:r>
              <a:rPr lang="en-US" sz="2200" dirty="0" err="1"/>
              <a:t>lolly</a:t>
            </a:r>
            <a:r>
              <a:rPr lang="en-US" sz="2200" dirty="0"/>
              <a:t> turning liquid when it is left </a:t>
            </a:r>
            <a:r>
              <a:rPr lang="en-US" sz="2200" dirty="0" smtClean="0"/>
              <a:t>out of </a:t>
            </a:r>
            <a:r>
              <a:rPr lang="en-US" sz="2200" dirty="0"/>
              <a:t>the </a:t>
            </a:r>
            <a:r>
              <a:rPr lang="en-US" sz="2200" dirty="0" smtClean="0"/>
              <a:t>freezer</a:t>
            </a:r>
            <a:endParaRPr lang="en-US" sz="2200" dirty="0"/>
          </a:p>
          <a:p>
            <a:pPr marL="1258888" indent="-447675">
              <a:buFont typeface="+mj-lt"/>
              <a:buAutoNum type="romanLcPeriod"/>
              <a:tabLst>
                <a:tab pos="2967038" algn="l"/>
              </a:tabLst>
            </a:pPr>
            <a:r>
              <a:rPr lang="en-US" sz="2200" dirty="0" smtClean="0"/>
              <a:t>the </a:t>
            </a:r>
            <a:r>
              <a:rPr lang="en-US" sz="2200" dirty="0"/>
              <a:t>tea in the cup changing colour </a:t>
            </a:r>
            <a:r>
              <a:rPr lang="en-US" sz="2200" dirty="0" smtClean="0"/>
              <a:t>when you </a:t>
            </a:r>
            <a:r>
              <a:rPr lang="en-US" sz="2200" dirty="0"/>
              <a:t>add milk, without </a:t>
            </a:r>
            <a:r>
              <a:rPr lang="en-US" sz="2200" dirty="0" smtClean="0"/>
              <a:t>stirring</a:t>
            </a:r>
            <a:endParaRPr lang="en-US" sz="2200" dirty="0"/>
          </a:p>
          <a:p>
            <a:pPr marL="1258888" indent="-447675">
              <a:buFont typeface="+mj-lt"/>
              <a:buAutoNum type="romanLcPeriod"/>
              <a:tabLst>
                <a:tab pos="2967038" algn="l"/>
              </a:tabLst>
            </a:pPr>
            <a:r>
              <a:rPr lang="en-US" sz="2200" dirty="0" smtClean="0"/>
              <a:t>a </a:t>
            </a:r>
            <a:r>
              <a:rPr lang="en-US" sz="2200" dirty="0"/>
              <a:t>light, </a:t>
            </a:r>
            <a:r>
              <a:rPr lang="en-US" sz="2200" dirty="0" err="1"/>
              <a:t>coloured</a:t>
            </a:r>
            <a:r>
              <a:rPr lang="en-US" sz="2200" dirty="0"/>
              <a:t> gas, spreading </a:t>
            </a:r>
            <a:r>
              <a:rPr lang="en-US" sz="2200" dirty="0" smtClean="0"/>
              <a:t>down through </a:t>
            </a:r>
            <a:r>
              <a:rPr lang="en-US" sz="2200" dirty="0"/>
              <a:t>a gas </a:t>
            </a:r>
            <a:r>
              <a:rPr lang="en-US" sz="2200" dirty="0" smtClean="0"/>
              <a:t>jar</a:t>
            </a:r>
            <a:endParaRPr lang="en-US" sz="2200" dirty="0"/>
          </a:p>
          <a:p>
            <a:pPr marL="1258888" indent="-447675">
              <a:buFont typeface="+mj-lt"/>
              <a:buAutoNum type="romanLcPeriod"/>
              <a:tabLst>
                <a:tab pos="2967038" algn="l"/>
              </a:tabLst>
            </a:pPr>
            <a:r>
              <a:rPr lang="en-US" sz="2200" dirty="0" smtClean="0"/>
              <a:t>a </a:t>
            </a:r>
            <a:r>
              <a:rPr lang="en-US" sz="2200" dirty="0"/>
              <a:t>blue crystal forming a blue solution, </a:t>
            </a:r>
            <a:r>
              <a:rPr lang="en-US" sz="2200" dirty="0" smtClean="0"/>
              <a:t>when it </a:t>
            </a:r>
            <a:r>
              <a:rPr lang="en-US" sz="2200" dirty="0"/>
              <a:t>is left sitting in a glass of </a:t>
            </a:r>
            <a:r>
              <a:rPr lang="en-US" sz="2200" dirty="0" smtClean="0"/>
              <a:t>water</a:t>
            </a:r>
            <a:endParaRPr lang="en-US" sz="2200" dirty="0"/>
          </a:p>
          <a:p>
            <a:pPr marL="1258888" indent="-447675">
              <a:buFont typeface="+mj-lt"/>
              <a:buAutoNum type="romanLcPeriod"/>
              <a:tabLst>
                <a:tab pos="2967038" algn="l"/>
              </a:tabLst>
            </a:pPr>
            <a:r>
              <a:rPr lang="en-US" sz="2200" dirty="0" smtClean="0"/>
              <a:t>spraying </a:t>
            </a:r>
            <a:r>
              <a:rPr lang="en-US" sz="2200" dirty="0"/>
              <a:t>paint from a spray </a:t>
            </a:r>
            <a:r>
              <a:rPr lang="en-US" sz="2200" dirty="0" smtClean="0"/>
              <a:t>can.</a:t>
            </a:r>
          </a:p>
          <a:p>
            <a:pPr marL="449263">
              <a:tabLst>
                <a:tab pos="896938" algn="l"/>
                <a:tab pos="2967038" algn="l"/>
              </a:tabLst>
            </a:pPr>
            <a:r>
              <a:rPr lang="en-US" sz="2200" b="1" dirty="0" smtClean="0"/>
              <a:t>b</a:t>
            </a:r>
            <a:r>
              <a:rPr lang="en-US" sz="2200" dirty="0" smtClean="0"/>
              <a:t> </a:t>
            </a:r>
            <a:r>
              <a:rPr lang="en-US" sz="2200" dirty="0"/>
              <a:t>For one of the examples of diffusion, draw </a:t>
            </a:r>
            <a:r>
              <a:rPr lang="en-US" sz="2200" dirty="0" smtClean="0"/>
              <a:t>a diagram </a:t>
            </a:r>
            <a:r>
              <a:rPr lang="en-US" sz="2200" dirty="0"/>
              <a:t>showing the particles before and </a:t>
            </a:r>
            <a:r>
              <a:rPr lang="en-US" sz="2200" dirty="0" smtClean="0"/>
              <a:t>after diffusion </a:t>
            </a:r>
            <a:r>
              <a:rPr lang="en-US" sz="2200" dirty="0"/>
              <a:t>has taken place.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2791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7"/>
              <a:tabLst>
                <a:tab pos="811213" algn="l"/>
                <a:tab pos="2967038" algn="l"/>
              </a:tabLst>
            </a:pPr>
            <a:r>
              <a:rPr lang="en-US" sz="1900" dirty="0" smtClean="0"/>
              <a:t>You </a:t>
            </a:r>
            <a:r>
              <a:rPr lang="en-US" sz="1900" dirty="0"/>
              <a:t>can measure the rate of diffusion of a </a:t>
            </a:r>
            <a:r>
              <a:rPr lang="en-US" sz="1900" dirty="0" smtClean="0"/>
              <a:t>gas </a:t>
            </a:r>
            <a:br>
              <a:rPr lang="en-US" sz="1900" dirty="0" smtClean="0"/>
            </a:br>
            <a:r>
              <a:rPr lang="en-US" sz="1900" dirty="0" smtClean="0"/>
              <a:t>using </a:t>
            </a:r>
            <a:r>
              <a:rPr lang="en-US" sz="1900" dirty="0"/>
              <a:t>this apparatus. The gas enters through </a:t>
            </a:r>
            <a:r>
              <a:rPr lang="en-US" sz="1900" dirty="0" smtClean="0"/>
              <a:t>the </a:t>
            </a:r>
            <a:br>
              <a:rPr lang="en-US" sz="1900" dirty="0" smtClean="0"/>
            </a:br>
            <a:r>
              <a:rPr lang="en-US" sz="1900" dirty="0" smtClean="0"/>
              <a:t>thin </a:t>
            </a:r>
            <a:r>
              <a:rPr lang="en-US" sz="1900" dirty="0"/>
              <a:t>tube</a:t>
            </a:r>
            <a:r>
              <a:rPr lang="en-US" sz="1900" dirty="0" smtClean="0"/>
              <a:t>:</a:t>
            </a: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>The measuring tube is sealed at the top with a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plug of </a:t>
            </a:r>
            <a:r>
              <a:rPr lang="en-US" sz="1900" dirty="0"/>
              <a:t>porous plaster. Air and other gases can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diffuse in and </a:t>
            </a:r>
            <a:r>
              <a:rPr lang="en-US" sz="1900" dirty="0"/>
              <a:t>out through the tiny holes in the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plug.</a:t>
            </a:r>
            <a:br>
              <a:rPr lang="en-US" sz="1900" dirty="0" smtClean="0"/>
            </a:br>
            <a:r>
              <a:rPr lang="en-US" sz="1900" dirty="0" smtClean="0"/>
              <a:t>The </a:t>
            </a:r>
            <a:r>
              <a:rPr lang="en-US" sz="1900" dirty="0"/>
              <a:t>water rises in the measuring tube if the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chosen gas </a:t>
            </a:r>
            <a:r>
              <a:rPr lang="en-US" sz="1900" dirty="0"/>
              <a:t>diffuses out through the plug faster than </a:t>
            </a:r>
            <a:r>
              <a:rPr lang="en-US" sz="1900" dirty="0" smtClean="0"/>
              <a:t>air diffuses </a:t>
            </a:r>
            <a:r>
              <a:rPr lang="en-US" sz="1900" dirty="0"/>
              <a:t>in. Air is mainly nitrogen and </a:t>
            </a:r>
            <a:r>
              <a:rPr lang="en-US" sz="1900" dirty="0" smtClean="0"/>
              <a:t>oxygen.</a:t>
            </a:r>
            <a:br>
              <a:rPr lang="en-US" sz="1900" dirty="0" smtClean="0"/>
            </a:br>
            <a:r>
              <a:rPr lang="en-US" sz="1900" b="1" dirty="0" smtClean="0"/>
              <a:t>a 	</a:t>
            </a:r>
            <a:r>
              <a:rPr lang="en-US" sz="1900" dirty="0" smtClean="0"/>
              <a:t>When </a:t>
            </a:r>
            <a:r>
              <a:rPr lang="en-US" sz="1900" dirty="0"/>
              <a:t>you use hydrogen gas, the water rises </a:t>
            </a:r>
            <a:r>
              <a:rPr lang="en-US" sz="1900" dirty="0" smtClean="0"/>
              <a:t>in the </a:t>
            </a:r>
            <a:r>
              <a:rPr lang="en-US" sz="1900" dirty="0"/>
              <a:t>measuring tube. </a:t>
            </a:r>
            <a:r>
              <a:rPr lang="en-US" sz="1900" dirty="0" smtClean="0"/>
              <a:t>	Why?</a:t>
            </a:r>
            <a:br>
              <a:rPr lang="en-US" sz="1900" dirty="0" smtClean="0"/>
            </a:br>
            <a:r>
              <a:rPr lang="en-US" sz="1900" b="1" dirty="0" smtClean="0"/>
              <a:t>b</a:t>
            </a:r>
            <a:r>
              <a:rPr lang="en-US" sz="1900" dirty="0" smtClean="0"/>
              <a:t> 	What </a:t>
            </a:r>
            <a:r>
              <a:rPr lang="en-US" sz="1900" dirty="0"/>
              <a:t>does this tell you about the rate of </a:t>
            </a:r>
            <a:r>
              <a:rPr lang="en-US" sz="1900" dirty="0" smtClean="0"/>
              <a:t>diffusion of </a:t>
            </a:r>
            <a:r>
              <a:rPr lang="en-US" sz="1900" dirty="0"/>
              <a:t>hydrogen, </a:t>
            </a:r>
            <a:r>
              <a:rPr lang="en-US" sz="1900" dirty="0" smtClean="0"/>
              <a:t>	compared </a:t>
            </a:r>
            <a:r>
              <a:rPr lang="en-US" sz="1900" dirty="0"/>
              <a:t>to the gases in </a:t>
            </a:r>
            <a:r>
              <a:rPr lang="en-US" sz="1900" dirty="0" smtClean="0"/>
              <a:t>air?</a:t>
            </a:r>
            <a:br>
              <a:rPr lang="en-US" sz="1900" dirty="0" smtClean="0"/>
            </a:br>
            <a:r>
              <a:rPr lang="en-US" sz="1900" b="1" dirty="0" smtClean="0"/>
              <a:t>c</a:t>
            </a:r>
            <a:r>
              <a:rPr lang="en-US" sz="1900" dirty="0" smtClean="0"/>
              <a:t> 	Explain </a:t>
            </a:r>
            <a:r>
              <a:rPr lang="en-US" sz="1900" dirty="0"/>
              <a:t>your answer to </a:t>
            </a:r>
            <a:r>
              <a:rPr lang="en-US" sz="1900" b="1" dirty="0"/>
              <a:t>b</a:t>
            </a:r>
            <a:r>
              <a:rPr lang="en-US" sz="1900" dirty="0"/>
              <a:t>. Use the term </a:t>
            </a:r>
            <a:r>
              <a:rPr lang="en-US" sz="1900" dirty="0" smtClean="0"/>
              <a:t>mass!</a:t>
            </a:r>
            <a:br>
              <a:rPr lang="en-US" sz="1900" dirty="0" smtClean="0"/>
            </a:br>
            <a:r>
              <a:rPr lang="en-US" sz="1900" b="1" dirty="0" smtClean="0"/>
              <a:t>d</a:t>
            </a:r>
            <a:r>
              <a:rPr lang="en-US" sz="1900" dirty="0" smtClean="0"/>
              <a:t> 	The </a:t>
            </a:r>
            <a:r>
              <a:rPr lang="en-US" sz="1900" dirty="0"/>
              <a:t>molecules in carbon dioxide are </a:t>
            </a:r>
            <a:r>
              <a:rPr lang="en-US" sz="1900" dirty="0" smtClean="0"/>
              <a:t>heavier than </a:t>
            </a:r>
            <a:r>
              <a:rPr lang="en-US" sz="1900" dirty="0"/>
              <a:t>those in nitrogen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	and oxygen.</a:t>
            </a:r>
            <a:br>
              <a:rPr lang="en-US" sz="1900" dirty="0" smtClean="0"/>
            </a:br>
            <a:r>
              <a:rPr lang="en-US" sz="1900" dirty="0" smtClean="0"/>
              <a:t>So </a:t>
            </a:r>
            <a:r>
              <a:rPr lang="en-US" sz="1900" dirty="0"/>
              <a:t>what do you think will happen to the </a:t>
            </a:r>
            <a:r>
              <a:rPr lang="en-US" sz="1900" dirty="0" smtClean="0"/>
              <a:t>water in </a:t>
            </a:r>
            <a:r>
              <a:rPr lang="en-US" sz="1900" dirty="0"/>
              <a:t>the measuring tube,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when </a:t>
            </a:r>
            <a:r>
              <a:rPr lang="en-US" sz="1900" dirty="0"/>
              <a:t>you use </a:t>
            </a:r>
            <a:r>
              <a:rPr lang="en-US" sz="1900" dirty="0" smtClean="0"/>
              <a:t>carbon dioxide</a:t>
            </a:r>
            <a:r>
              <a:rPr lang="en-US" sz="1900" dirty="0"/>
              <a:t>? Explain your answer.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4168" y="1196751"/>
            <a:ext cx="2736304" cy="223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1149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1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4476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8"/>
              <a:tabLst>
                <a:tab pos="811213" algn="l"/>
                <a:tab pos="2967038" algn="l"/>
              </a:tabLst>
            </a:pPr>
            <a:r>
              <a:rPr lang="en-US" sz="2900" dirty="0"/>
              <a:t>Look at the table </a:t>
            </a:r>
            <a:r>
              <a:rPr lang="en-US" sz="2900" dirty="0" smtClean="0"/>
              <a:t>right.</a:t>
            </a:r>
            <a:endParaRPr lang="en-US" sz="2900" dirty="0"/>
          </a:p>
          <a:p>
            <a:pPr marL="811213" indent="-371475">
              <a:buFont typeface="+mj-lt"/>
              <a:buAutoNum type="alphaLcPeriod"/>
              <a:tabLst>
                <a:tab pos="2967038" algn="l"/>
              </a:tabLst>
            </a:pPr>
            <a:r>
              <a:rPr lang="en-US" sz="2900" dirty="0" smtClean="0"/>
              <a:t>Which </a:t>
            </a:r>
            <a:r>
              <a:rPr lang="en-US" sz="2900" dirty="0"/>
              <a:t>two gases will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mix fastest</a:t>
            </a:r>
            <a:r>
              <a:rPr lang="en-US" sz="2900" dirty="0"/>
              <a:t>? Explain.</a:t>
            </a:r>
          </a:p>
          <a:p>
            <a:pPr marL="811213" indent="-371475">
              <a:buFont typeface="+mj-lt"/>
              <a:buAutoNum type="alphaLcPeriod"/>
              <a:tabLst>
                <a:tab pos="2967038" algn="l"/>
              </a:tabLst>
            </a:pPr>
            <a:r>
              <a:rPr lang="en-US" sz="2900" dirty="0" smtClean="0"/>
              <a:t>Which </a:t>
            </a:r>
            <a:r>
              <a:rPr lang="en-US" sz="2900" dirty="0"/>
              <a:t>gas will take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least time </a:t>
            </a:r>
            <a:r>
              <a:rPr lang="en-US" sz="2900" dirty="0"/>
              <a:t>to escape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from a gas syringe</a:t>
            </a:r>
            <a:r>
              <a:rPr lang="en-US" sz="2900" dirty="0"/>
              <a:t>?</a:t>
            </a:r>
          </a:p>
          <a:p>
            <a:pPr marL="811213" indent="-371475">
              <a:buFont typeface="+mj-lt"/>
              <a:buAutoNum type="alphaLcPeriod"/>
              <a:tabLst>
                <a:tab pos="2967038" algn="l"/>
              </a:tabLst>
            </a:pPr>
            <a:r>
              <a:rPr lang="en-US" sz="2900" dirty="0" smtClean="0"/>
              <a:t>Would </a:t>
            </a:r>
            <a:r>
              <a:rPr lang="en-US" sz="2900" dirty="0"/>
              <a:t>you expect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chlorine to </a:t>
            </a:r>
            <a:r>
              <a:rPr lang="en-US" sz="2900" dirty="0"/>
              <a:t>diffuse </a:t>
            </a: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/>
              <a:t>more slowly than the </a:t>
            </a:r>
            <a:r>
              <a:rPr lang="en-US" sz="2900" dirty="0"/>
              <a:t>gases in air? Explain.</a:t>
            </a:r>
          </a:p>
          <a:p>
            <a:pPr marL="811213" indent="-371475">
              <a:buFont typeface="+mj-lt"/>
              <a:buAutoNum type="alphaLcPeriod"/>
              <a:tabLst>
                <a:tab pos="2967038" algn="l"/>
              </a:tabLst>
            </a:pPr>
            <a:r>
              <a:rPr lang="en-US" sz="2900" dirty="0" smtClean="0"/>
              <a:t>An </a:t>
            </a:r>
            <a:r>
              <a:rPr lang="en-US" sz="2900" dirty="0"/>
              <a:t>unknown gas diffuses faster than </a:t>
            </a:r>
            <a:r>
              <a:rPr lang="en-US" sz="2900" dirty="0" smtClean="0"/>
              <a:t>nitrogen but </a:t>
            </a:r>
            <a:r>
              <a:rPr lang="en-US" sz="2900" dirty="0"/>
              <a:t>more slowly than methane. What you </a:t>
            </a:r>
            <a:r>
              <a:rPr lang="en-US" sz="2900" dirty="0" smtClean="0"/>
              <a:t>can say </a:t>
            </a:r>
            <a:r>
              <a:rPr lang="en-US" sz="2900" dirty="0"/>
              <a:t>about its relative molecular mass?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277543"/>
              </p:ext>
            </p:extLst>
          </p:nvPr>
        </p:nvGraphicFramePr>
        <p:xfrm>
          <a:off x="4722823" y="1203960"/>
          <a:ext cx="4097649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7329"/>
                <a:gridCol w="1296144"/>
                <a:gridCol w="158417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Formula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Relative atomic or</a:t>
                      </a:r>
                    </a:p>
                    <a:p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molecular mass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Methane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GB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20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Helium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0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Nitrogen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0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Chlorine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r>
                        <a:rPr lang="en-GB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0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97047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00" dirty="0"/>
              <a:t>A student placed a crystal of a blue dye at the bottom of a beaker of water. After 5 minutes, the crystal disappeared. After 1 day, the solution was blue throughout.</a:t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b="1" dirty="0"/>
              <a:t>a</a:t>
            </a:r>
            <a:r>
              <a:rPr lang="en-US" sz="2100" dirty="0"/>
              <a:t>. Suggest how you could use a thin glass tube to place the crystal at the bottom of the beaker of water</a:t>
            </a:r>
            <a:r>
              <a:rPr lang="en-US" sz="2100" dirty="0" smtClean="0"/>
              <a:t>.</a:t>
            </a:r>
            <a:br>
              <a:rPr lang="en-US" sz="2100" dirty="0" smtClean="0"/>
            </a:br>
            <a:r>
              <a:rPr lang="en-US" sz="2100" dirty="0" smtClean="0"/>
              <a:t>___________________________________________________________________________________________________________	 </a:t>
            </a:r>
            <a:r>
              <a:rPr lang="en-US" sz="2100" dirty="0"/>
              <a:t>[</a:t>
            </a:r>
            <a:r>
              <a:rPr lang="en-US" sz="2100" dirty="0" smtClean="0"/>
              <a:t>2]</a:t>
            </a:r>
            <a:br>
              <a:rPr lang="en-US" sz="2100" dirty="0" smtClean="0"/>
            </a:br>
            <a:r>
              <a:rPr lang="en-US" sz="2100" b="1" dirty="0" smtClean="0"/>
              <a:t>b</a:t>
            </a:r>
            <a:r>
              <a:rPr lang="en-US" sz="2100" dirty="0"/>
              <a:t>. State the name of the process occurring </a:t>
            </a:r>
            <a:r>
              <a:rPr lang="en-US" sz="2100" dirty="0" smtClean="0"/>
              <a:t>when:</a:t>
            </a:r>
            <a:br>
              <a:rPr lang="en-US" sz="2100" dirty="0" smtClean="0"/>
            </a:br>
            <a:r>
              <a:rPr lang="en-US" sz="2100" b="1" dirty="0" err="1" smtClean="0"/>
              <a:t>i</a:t>
            </a:r>
            <a:r>
              <a:rPr lang="en-US" sz="2100" dirty="0"/>
              <a:t>. the dye changes from a solid to a </a:t>
            </a:r>
            <a:r>
              <a:rPr lang="en-US" sz="2100" dirty="0" smtClean="0"/>
              <a:t>solution ________________	[1]</a:t>
            </a:r>
            <a:br>
              <a:rPr lang="en-US" sz="2100" dirty="0" smtClean="0"/>
            </a:br>
            <a:r>
              <a:rPr lang="en-US" sz="2100" b="1" dirty="0" smtClean="0"/>
              <a:t>ii</a:t>
            </a:r>
            <a:r>
              <a:rPr lang="en-US" sz="2100" dirty="0"/>
              <a:t>. the colour spreads throughout the </a:t>
            </a:r>
            <a:r>
              <a:rPr lang="en-US" sz="2100" dirty="0" smtClean="0"/>
              <a:t>water _________________	[1]</a:t>
            </a:r>
            <a:br>
              <a:rPr lang="en-US" sz="2100" dirty="0" smtClean="0"/>
            </a:br>
            <a:r>
              <a:rPr lang="en-US" sz="2100" b="1" dirty="0" smtClean="0"/>
              <a:t>c</a:t>
            </a:r>
            <a:r>
              <a:rPr lang="en-US" sz="2100" dirty="0"/>
              <a:t>. Use ideas about moving particles to explain the results shown in the diagram</a:t>
            </a:r>
            <a:r>
              <a:rPr lang="en-US" sz="2100" dirty="0" smtClean="0"/>
              <a:t>.					[</a:t>
            </a:r>
            <a:r>
              <a:rPr lang="en-US" sz="2100" dirty="0"/>
              <a:t>3]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1640" y="2168204"/>
            <a:ext cx="6408712" cy="154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516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00" b="1" dirty="0" smtClean="0"/>
              <a:t>a</a:t>
            </a:r>
            <a:r>
              <a:rPr lang="en-US" sz="2100" dirty="0"/>
              <a:t>. Dust particles in still air appear to show Brownian </a:t>
            </a:r>
            <a:r>
              <a:rPr lang="en-US" sz="2100" dirty="0" smtClean="0"/>
              <a:t>motion.</a:t>
            </a:r>
            <a:br>
              <a:rPr lang="en-US" sz="2100" dirty="0" smtClean="0"/>
            </a:br>
            <a:r>
              <a:rPr lang="en-US" sz="2100" dirty="0" smtClean="0"/>
              <a:t>Draw </a:t>
            </a:r>
            <a:r>
              <a:rPr lang="en-US" sz="2100" dirty="0"/>
              <a:t>a diagram in the space on the right to show a dust particle undergoing Brownian motion</a:t>
            </a:r>
            <a:r>
              <a:rPr lang="en-US" sz="2100" dirty="0" smtClean="0"/>
              <a:t>.				[2]</a:t>
            </a:r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>Extension</a:t>
            </a:r>
          </a:p>
          <a:p>
            <a:pPr marL="811213" indent="-361950">
              <a:buFont typeface="+mj-lt"/>
              <a:buAutoNum type="alphaLcPeriod" startAt="2"/>
            </a:pPr>
            <a:r>
              <a:rPr lang="en-US" sz="2100" dirty="0" smtClean="0"/>
              <a:t>Which </a:t>
            </a:r>
            <a:r>
              <a:rPr lang="en-US" sz="2100" dirty="0"/>
              <a:t>are larger, dust particles or the particles of oxygen and nitrogen in the </a:t>
            </a:r>
            <a:r>
              <a:rPr lang="en-US" sz="2100" dirty="0" smtClean="0"/>
              <a:t>air? </a:t>
            </a:r>
            <a:br>
              <a:rPr lang="en-US" sz="2100" dirty="0" smtClean="0"/>
            </a:br>
            <a:r>
              <a:rPr lang="en-US" sz="2100" dirty="0" smtClean="0"/>
              <a:t>Explain </a:t>
            </a:r>
            <a:r>
              <a:rPr lang="en-US" sz="2100" dirty="0"/>
              <a:t>how you know this</a:t>
            </a:r>
            <a:r>
              <a:rPr lang="en-US" sz="2100" dirty="0" smtClean="0"/>
              <a:t>.				          [2]</a:t>
            </a:r>
            <a:endParaRPr lang="en-US" sz="2100" dirty="0"/>
          </a:p>
          <a:p>
            <a:pPr marL="811213" indent="-361950">
              <a:buFont typeface="+mj-lt"/>
              <a:buAutoNum type="alphaLcPeriod" startAt="2"/>
            </a:pPr>
            <a:r>
              <a:rPr lang="en-US" sz="2100" dirty="0" smtClean="0"/>
              <a:t>Use </a:t>
            </a:r>
            <a:r>
              <a:rPr lang="en-US" sz="2100" dirty="0"/>
              <a:t>ideas of moving particles </a:t>
            </a:r>
            <a:r>
              <a:rPr lang="en-US" sz="2100" dirty="0" smtClean="0"/>
              <a:t>to </a:t>
            </a:r>
            <a:r>
              <a:rPr lang="en-US" sz="2100" dirty="0"/>
              <a:t>explain why dust particles in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still </a:t>
            </a:r>
            <a:r>
              <a:rPr lang="en-US" sz="2100" dirty="0"/>
              <a:t>air show Brownian motion</a:t>
            </a:r>
            <a:r>
              <a:rPr lang="en-US" sz="2100" dirty="0" smtClean="0"/>
              <a:t>.				      [3]</a:t>
            </a:r>
            <a:endParaRPr lang="en-US" sz="21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755576" y="2276872"/>
            <a:ext cx="7488832" cy="237626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6456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476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800" dirty="0" smtClean="0"/>
              <a:t>a</a:t>
            </a:r>
            <a:r>
              <a:rPr lang="en-US" sz="2800" dirty="0"/>
              <a:t>. Describe the general properties of liquids and gases in terms of </a:t>
            </a:r>
            <a:r>
              <a:rPr lang="en-US" sz="2800" dirty="0" err="1"/>
              <a:t>i</a:t>
            </a:r>
            <a:r>
              <a:rPr lang="en-US" sz="2800" dirty="0"/>
              <a:t>. their volume and ii. how they spread </a:t>
            </a:r>
            <a:r>
              <a:rPr lang="en-US" sz="2800" dirty="0" smtClean="0"/>
              <a:t>out.</a:t>
            </a:r>
            <a:br>
              <a:rPr lang="en-US" sz="2800" dirty="0" smtClean="0"/>
            </a:br>
            <a:r>
              <a:rPr lang="en-US" sz="2800" dirty="0" smtClean="0"/>
              <a:t>	liquids </a:t>
            </a:r>
            <a:r>
              <a:rPr lang="en-US" sz="2800" dirty="0" err="1" smtClean="0"/>
              <a:t>i</a:t>
            </a:r>
            <a:r>
              <a:rPr lang="en-US" sz="2800" dirty="0" smtClean="0"/>
              <a:t> ______________ ii______________	 </a:t>
            </a:r>
            <a:r>
              <a:rPr lang="en-US" sz="2800" dirty="0"/>
              <a:t>[</a:t>
            </a:r>
            <a:r>
              <a:rPr lang="en-US" sz="2800" dirty="0" smtClean="0"/>
              <a:t>2]</a:t>
            </a:r>
            <a:br>
              <a:rPr lang="en-US" sz="2800" dirty="0" smtClean="0"/>
            </a:br>
            <a:r>
              <a:rPr lang="en-US" sz="2800" dirty="0" smtClean="0"/>
              <a:t>	gases </a:t>
            </a:r>
            <a:r>
              <a:rPr lang="en-US" sz="2800" dirty="0" err="1" smtClean="0"/>
              <a:t>i</a:t>
            </a:r>
            <a:r>
              <a:rPr lang="en-US" sz="2800" dirty="0" smtClean="0"/>
              <a:t> ______________ </a:t>
            </a:r>
            <a:r>
              <a:rPr lang="en-US" sz="2800" dirty="0"/>
              <a:t>ii</a:t>
            </a:r>
            <a:r>
              <a:rPr lang="en-US" sz="2800" dirty="0" smtClean="0"/>
              <a:t>______________</a:t>
            </a:r>
            <a:r>
              <a:rPr lang="en-US" sz="2800" dirty="0"/>
              <a:t>	 [</a:t>
            </a:r>
            <a:r>
              <a:rPr lang="en-US" sz="2800" dirty="0" smtClean="0"/>
              <a:t>2]</a:t>
            </a:r>
            <a:br>
              <a:rPr lang="en-US" sz="2800" dirty="0" smtClean="0"/>
            </a:br>
            <a:r>
              <a:rPr lang="en-US" sz="2800" dirty="0" smtClean="0"/>
              <a:t>b</a:t>
            </a:r>
            <a:r>
              <a:rPr lang="en-US" sz="2800" dirty="0"/>
              <a:t>. Complete the diagram by writing the names of the changes of state A, B, C, and D</a:t>
            </a:r>
            <a:r>
              <a:rPr lang="en-US" sz="2800" dirty="0" smtClean="0"/>
              <a:t>.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1050" dirty="0" smtClean="0"/>
              <a:t/>
            </a:r>
            <a:br>
              <a:rPr lang="en-US" sz="105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547" y="4272949"/>
            <a:ext cx="8379917" cy="117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710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800" dirty="0"/>
              <a:t>c. The table shows the melting points and boiling points of three substances</a:t>
            </a:r>
            <a:r>
              <a:rPr lang="en-US" sz="2800" dirty="0" smtClean="0"/>
              <a:t>.</a:t>
            </a:r>
            <a:br>
              <a:rPr lang="en-US" sz="28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err="1"/>
              <a:t>i</a:t>
            </a:r>
            <a:r>
              <a:rPr lang="en-US" sz="2800" dirty="0"/>
              <a:t>. Which substance has the lowest melting point</a:t>
            </a:r>
            <a:r>
              <a:rPr lang="en-US" sz="2800" dirty="0" smtClean="0"/>
              <a:t>? _________________				[1]</a:t>
            </a:r>
            <a:br>
              <a:rPr lang="en-US" sz="2800" dirty="0" smtClean="0"/>
            </a:br>
            <a:r>
              <a:rPr lang="en-US" sz="2800" dirty="0" smtClean="0"/>
              <a:t>ii</a:t>
            </a:r>
            <a:r>
              <a:rPr lang="en-US" sz="2800" dirty="0"/>
              <a:t>. Which substance is a solid at room temperature? Explain your </a:t>
            </a:r>
            <a:r>
              <a:rPr lang="en-US" sz="2800" dirty="0" smtClean="0"/>
              <a:t>answer.			           [2]</a:t>
            </a:r>
            <a:br>
              <a:rPr lang="en-US" sz="2800" dirty="0" smtClean="0"/>
            </a:br>
            <a:r>
              <a:rPr lang="en-US" sz="2800" dirty="0" smtClean="0"/>
              <a:t>iii</a:t>
            </a:r>
            <a:r>
              <a:rPr lang="en-US" sz="2800" dirty="0"/>
              <a:t>. Which substance is a liquid at room temperature? Explain your answer</a:t>
            </a:r>
            <a:r>
              <a:rPr lang="en-US" sz="2800" dirty="0" smtClean="0"/>
              <a:t>.	         [2]</a:t>
            </a:r>
            <a:endParaRPr lang="en-US" sz="28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906027"/>
              </p:ext>
            </p:extLst>
          </p:nvPr>
        </p:nvGraphicFramePr>
        <p:xfrm>
          <a:off x="323528" y="2089656"/>
          <a:ext cx="8568951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317"/>
                <a:gridCol w="2856317"/>
                <a:gridCol w="285631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Substance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Melting Point /</a:t>
                      </a:r>
                      <a:r>
                        <a:rPr lang="en-GB" sz="2400" baseline="30000" dirty="0" smtClean="0"/>
                        <a:t>0</a:t>
                      </a:r>
                      <a:r>
                        <a:rPr lang="en-GB" sz="2400" dirty="0" smtClean="0"/>
                        <a:t>C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Boiling Point /</a:t>
                      </a:r>
                      <a:r>
                        <a:rPr lang="en-GB" sz="2400" baseline="30000" dirty="0" smtClean="0"/>
                        <a:t>0</a:t>
                      </a:r>
                      <a:r>
                        <a:rPr lang="en-GB" sz="2400" dirty="0" smtClean="0"/>
                        <a:t>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Ethanol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-117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79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Methane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-182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-164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Naphthalene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81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218</a:t>
                      </a:r>
                      <a:endParaRPr lang="en-GB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71562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b="1" dirty="0"/>
              <a:t>d</a:t>
            </a:r>
            <a:r>
              <a:rPr lang="en-US" sz="2000" b="1" dirty="0" smtClean="0"/>
              <a:t>.</a:t>
            </a:r>
            <a:r>
              <a:rPr lang="en-US" sz="2000" dirty="0" smtClean="0"/>
              <a:t>	The </a:t>
            </a:r>
            <a:r>
              <a:rPr lang="en-US" sz="2000" dirty="0"/>
              <a:t>diagram shows a heating </a:t>
            </a:r>
            <a:r>
              <a:rPr lang="en-US" sz="2000" dirty="0" smtClean="0"/>
              <a:t>curve </a:t>
            </a:r>
            <a:br>
              <a:rPr lang="en-US" sz="2000" dirty="0" smtClean="0"/>
            </a:br>
            <a:r>
              <a:rPr lang="en-US" sz="2000" dirty="0" smtClean="0"/>
              <a:t>for </a:t>
            </a:r>
            <a:r>
              <a:rPr lang="en-US" sz="2000" dirty="0"/>
              <a:t>substance </a:t>
            </a:r>
            <a:r>
              <a:rPr lang="en-US" sz="2000" dirty="0" smtClean="0"/>
              <a:t>T. What </a:t>
            </a:r>
            <a:r>
              <a:rPr lang="en-US" sz="2000" dirty="0"/>
              <a:t>is the physical state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or states </a:t>
            </a:r>
            <a:r>
              <a:rPr lang="en-US" sz="2000" dirty="0"/>
              <a:t>of T at the following </a:t>
            </a:r>
            <a:r>
              <a:rPr lang="en-US" sz="2000" dirty="0" smtClean="0"/>
              <a:t>points?</a:t>
            </a:r>
            <a:br>
              <a:rPr lang="en-US" sz="2000" dirty="0" smtClean="0"/>
            </a:br>
            <a:r>
              <a:rPr lang="en-US" sz="2000" dirty="0"/>
              <a:t>A: </a:t>
            </a:r>
            <a:r>
              <a:rPr lang="en-US" sz="2000" dirty="0" smtClean="0"/>
              <a:t>____________________________ [1]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B: ____________________________</a:t>
            </a:r>
            <a:r>
              <a:rPr lang="en-US" sz="2000" dirty="0"/>
              <a:t> [1]</a:t>
            </a:r>
            <a:br>
              <a:rPr lang="en-US" sz="2000" dirty="0"/>
            </a:br>
            <a:r>
              <a:rPr lang="en-US" sz="2000" dirty="0" smtClean="0"/>
              <a:t>C: ____________________________</a:t>
            </a:r>
            <a:r>
              <a:rPr lang="en-US" sz="2000" dirty="0"/>
              <a:t> [1]</a:t>
            </a:r>
            <a:br>
              <a:rPr lang="en-US" sz="2000" dirty="0"/>
            </a:br>
            <a:r>
              <a:rPr lang="en-US" sz="2000" dirty="0" smtClean="0"/>
              <a:t>D: ____________________________</a:t>
            </a:r>
            <a:r>
              <a:rPr lang="en-US" sz="2000" dirty="0"/>
              <a:t> [1]</a:t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1400" dirty="0"/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b="1" dirty="0" smtClean="0"/>
              <a:t>Extension</a:t>
            </a:r>
          </a:p>
          <a:p>
            <a:pPr marL="982663" indent="-457200">
              <a:buClr>
                <a:srgbClr val="C00000"/>
              </a:buClr>
              <a:buFont typeface="+mj-lt"/>
              <a:buAutoNum type="alphaLcPeriod" startAt="5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b="1" dirty="0" smtClean="0"/>
              <a:t>D</a:t>
            </a:r>
            <a:r>
              <a:rPr lang="en-US" sz="2000" dirty="0" smtClean="0"/>
              <a:t>raw </a:t>
            </a:r>
            <a:r>
              <a:rPr lang="en-US" sz="2000" dirty="0"/>
              <a:t>a cooling curve to show how the temperature changes when steam at 120 °C is cooled slowly to - 10 °C. On your curve show the melting and boiling points of water. </a:t>
            </a:r>
            <a:r>
              <a:rPr lang="en-US" sz="2000" dirty="0" smtClean="0"/>
              <a:t>			[4]</a:t>
            </a:r>
          </a:p>
          <a:p>
            <a:pPr marL="982663" indent="-457200">
              <a:buClr>
                <a:srgbClr val="C00000"/>
              </a:buClr>
              <a:buFont typeface="+mj-lt"/>
              <a:buAutoNum type="alphaLcPeriod" startAt="5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b="1" dirty="0" err="1" smtClean="0"/>
              <a:t>i</a:t>
            </a:r>
            <a:r>
              <a:rPr lang="en-US" sz="2000" b="1" dirty="0"/>
              <a:t>.</a:t>
            </a:r>
            <a:r>
              <a:rPr lang="en-US" sz="2000" dirty="0"/>
              <a:t> Iodine melts at 114 °C and boils at 184 °</a:t>
            </a:r>
            <a:r>
              <a:rPr lang="en-US" sz="2000" dirty="0" smtClean="0"/>
              <a:t>C.</a:t>
            </a:r>
            <a:br>
              <a:rPr lang="en-US" sz="2000" dirty="0" smtClean="0"/>
            </a:br>
            <a:r>
              <a:rPr lang="en-US" sz="2000" dirty="0" smtClean="0"/>
              <a:t>Explain </a:t>
            </a:r>
            <a:r>
              <a:rPr lang="en-US" sz="2000" dirty="0"/>
              <a:t>why iodine seems to sublime when you heat a crystal of iodine in a boiling </a:t>
            </a:r>
            <a:r>
              <a:rPr lang="en-US" sz="2000" dirty="0" smtClean="0"/>
              <a:t>tube.				[2]</a:t>
            </a:r>
            <a:br>
              <a:rPr lang="en-US" sz="2000" dirty="0" smtClean="0"/>
            </a:br>
            <a:r>
              <a:rPr lang="en-US" sz="2000" b="1" dirty="0" smtClean="0"/>
              <a:t>ii</a:t>
            </a:r>
            <a:r>
              <a:rPr lang="en-US" sz="2000" b="1" dirty="0"/>
              <a:t>.</a:t>
            </a:r>
            <a:r>
              <a:rPr lang="en-US" sz="2000" dirty="0"/>
              <a:t> Suggest how you could show that iodine does form a liquid at room pressure</a:t>
            </a:r>
            <a:r>
              <a:rPr lang="en-US" sz="2000" dirty="0" smtClean="0"/>
              <a:t>.				             [2]</a:t>
            </a: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532440" y="6311651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196752"/>
            <a:ext cx="3258528" cy="294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993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000" dirty="0"/>
              <a:t>a. Use the correct words from the list to complete the </a:t>
            </a:r>
            <a:r>
              <a:rPr lang="en-US" sz="2000" dirty="0" smtClean="0"/>
              <a:t>sentences.</a:t>
            </a:r>
            <a:br>
              <a:rPr lang="en-US" sz="2000" dirty="0" smtClean="0"/>
            </a:br>
            <a:r>
              <a:rPr lang="en-US" sz="2000" b="1" dirty="0" smtClean="0"/>
              <a:t>apart    attraction    fixed    highest    inside    irregular    </a:t>
            </a:r>
            <a:r>
              <a:rPr lang="en-US" sz="2000" b="1" dirty="0"/>
              <a:t>lattice lowest </a:t>
            </a:r>
            <a:r>
              <a:rPr lang="en-US" sz="2000" b="1" dirty="0" smtClean="0"/>
              <a:t> repulsion    rotate  strong      surface together    vibrate weak</a:t>
            </a:r>
            <a:br>
              <a:rPr lang="en-US" sz="2000" b="1" dirty="0" smtClean="0"/>
            </a:br>
            <a:r>
              <a:rPr lang="en-US" sz="2000" dirty="0" smtClean="0"/>
              <a:t>The </a:t>
            </a:r>
            <a:r>
              <a:rPr lang="en-US" sz="2000" dirty="0"/>
              <a:t>particles in a solid are arranged in </a:t>
            </a:r>
            <a:r>
              <a:rPr lang="en-US" sz="2000" dirty="0" smtClean="0"/>
              <a:t>a ____________ pattern (________________). </a:t>
            </a:r>
            <a:r>
              <a:rPr lang="en-US" sz="2000" dirty="0"/>
              <a:t>The forces </a:t>
            </a:r>
            <a:r>
              <a:rPr lang="en-US" sz="2000" dirty="0" smtClean="0"/>
              <a:t>of ______________ between </a:t>
            </a:r>
            <a:r>
              <a:rPr lang="en-US" sz="2000" dirty="0"/>
              <a:t>the particles </a:t>
            </a:r>
            <a:r>
              <a:rPr lang="en-US" sz="2000" dirty="0" smtClean="0"/>
              <a:t>are ________________ enough </a:t>
            </a:r>
            <a:r>
              <a:rPr lang="en-US" sz="2000" dirty="0"/>
              <a:t>to keep </a:t>
            </a:r>
            <a:r>
              <a:rPr lang="en-US" sz="2000" dirty="0" smtClean="0"/>
              <a:t>them ____________ and </a:t>
            </a:r>
            <a:r>
              <a:rPr lang="en-US" sz="2000" dirty="0"/>
              <a:t>so the particles </a:t>
            </a:r>
            <a:r>
              <a:rPr lang="en-US" sz="2000" dirty="0" smtClean="0"/>
              <a:t>only ________________. When </a:t>
            </a:r>
            <a:r>
              <a:rPr lang="en-US" sz="2000" dirty="0"/>
              <a:t>a liquid evaporates, </a:t>
            </a:r>
            <a:r>
              <a:rPr lang="en-US" sz="2000" dirty="0" smtClean="0"/>
              <a:t>the particles </a:t>
            </a:r>
            <a:r>
              <a:rPr lang="en-US" sz="2000" dirty="0"/>
              <a:t>with </a:t>
            </a:r>
            <a:r>
              <a:rPr lang="en-US" sz="2000" dirty="0" smtClean="0"/>
              <a:t>the __________________ energy </a:t>
            </a:r>
            <a:r>
              <a:rPr lang="en-US" sz="2000" dirty="0"/>
              <a:t>leave </a:t>
            </a:r>
            <a:r>
              <a:rPr lang="en-US" sz="2000" dirty="0" smtClean="0"/>
              <a:t>the _______________ of </a:t>
            </a:r>
            <a:r>
              <a:rPr lang="en-US" sz="2000" dirty="0"/>
              <a:t>the liquid </a:t>
            </a:r>
            <a:r>
              <a:rPr lang="en-US" sz="2000" dirty="0" smtClean="0"/>
              <a:t>first.			[8]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 smtClean="0"/>
              <a:t>b:</a:t>
            </a:r>
            <a:r>
              <a:rPr lang="en-US" sz="2000" dirty="0" smtClean="0"/>
              <a:t> Box </a:t>
            </a:r>
            <a:r>
              <a:rPr lang="en-US" sz="2000" dirty="0"/>
              <a:t>A shows the arrangement of 7 particles in a gas. Complete the boxes B and C to show the arrangement of 16 particles in a solid and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16 </a:t>
            </a:r>
            <a:r>
              <a:rPr lang="en-US" sz="2000" dirty="0"/>
              <a:t>particles in a liquid</a:t>
            </a:r>
            <a:r>
              <a:rPr lang="en-US" sz="2000" dirty="0" smtClean="0"/>
              <a:t>. [4]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388424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7904" y="5301208"/>
            <a:ext cx="5184576" cy="129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7712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800" b="1" dirty="0"/>
              <a:t>c</a:t>
            </a:r>
            <a:r>
              <a:rPr lang="en-US" sz="2800" dirty="0"/>
              <a:t>. Complete these sentences correctly by writing the words gas, liquid, or solid in the spaces </a:t>
            </a:r>
            <a:r>
              <a:rPr lang="en-US" sz="2800" dirty="0" smtClean="0"/>
              <a:t>provided.</a:t>
            </a:r>
            <a:br>
              <a:rPr lang="en-US" sz="2800" dirty="0" smtClean="0"/>
            </a:br>
            <a:r>
              <a:rPr lang="en-US" sz="2800" dirty="0" smtClean="0"/>
              <a:t>The </a:t>
            </a:r>
            <a:r>
              <a:rPr lang="en-US" sz="2800" dirty="0"/>
              <a:t>forces of attraction between the particles </a:t>
            </a:r>
            <a:r>
              <a:rPr lang="en-US" sz="2800" dirty="0" smtClean="0"/>
              <a:t>in a ___________ </a:t>
            </a:r>
            <a:r>
              <a:rPr lang="en-US" sz="2800" dirty="0"/>
              <a:t>are stronger </a:t>
            </a:r>
            <a:r>
              <a:rPr lang="en-US" sz="2800" dirty="0" smtClean="0"/>
              <a:t>than those between ___________ particles </a:t>
            </a:r>
            <a:r>
              <a:rPr lang="en-US" sz="2800" dirty="0"/>
              <a:t>but weaker than those between the particles in </a:t>
            </a:r>
            <a:r>
              <a:rPr lang="en-US" sz="2800" dirty="0" smtClean="0"/>
              <a:t>a ____________. Particles </a:t>
            </a:r>
            <a:r>
              <a:rPr lang="en-US" sz="2800" dirty="0"/>
              <a:t>in </a:t>
            </a:r>
            <a:r>
              <a:rPr lang="en-US" sz="2800" dirty="0" smtClean="0"/>
              <a:t>a _____________ only vibrate Particles </a:t>
            </a:r>
            <a:r>
              <a:rPr lang="en-US" sz="2800" dirty="0"/>
              <a:t>in </a:t>
            </a:r>
            <a:r>
              <a:rPr lang="en-US" sz="2800" dirty="0" smtClean="0"/>
              <a:t>a _____________ move more slowly </a:t>
            </a:r>
            <a:r>
              <a:rPr lang="en-US" sz="2800" dirty="0"/>
              <a:t>than those in </a:t>
            </a:r>
            <a:r>
              <a:rPr lang="en-US" sz="2800" dirty="0" smtClean="0"/>
              <a:t>a _____________			[6]</a:t>
            </a:r>
            <a:br>
              <a:rPr lang="en-US" sz="2800" dirty="0" smtClean="0"/>
            </a:br>
            <a:r>
              <a:rPr lang="en-US" sz="2800" b="1" dirty="0" smtClean="0"/>
              <a:t>d</a:t>
            </a:r>
            <a:r>
              <a:rPr lang="en-US" sz="2800" b="1" dirty="0"/>
              <a:t>.</a:t>
            </a:r>
            <a:r>
              <a:rPr lang="en-US" sz="2800" dirty="0"/>
              <a:t> Describe the difference between boiling and evaporation</a:t>
            </a:r>
            <a:r>
              <a:rPr lang="en-US" sz="2800" dirty="0" smtClean="0"/>
              <a:t>.				          [2]</a:t>
            </a:r>
            <a:br>
              <a:rPr lang="en-US" sz="2800" dirty="0" smtClean="0"/>
            </a:b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21818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47842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500" b="1" dirty="0" smtClean="0"/>
              <a:t>e.</a:t>
            </a:r>
            <a:r>
              <a:rPr lang="en-US" sz="2500" dirty="0" smtClean="0"/>
              <a:t> For each of the changes </a:t>
            </a:r>
            <a:r>
              <a:rPr lang="en-US" sz="2500" dirty="0" err="1" smtClean="0"/>
              <a:t>i</a:t>
            </a:r>
            <a:r>
              <a:rPr lang="en-US" sz="2500" dirty="0" smtClean="0"/>
              <a:t>. to iv. state whether energy is absorbed or released.</a:t>
            </a:r>
            <a:br>
              <a:rPr lang="en-US" sz="2500" dirty="0" smtClean="0"/>
            </a:br>
            <a:r>
              <a:rPr lang="en-US" sz="2500" b="1" dirty="0" err="1" smtClean="0"/>
              <a:t>i</a:t>
            </a:r>
            <a:r>
              <a:rPr lang="en-US" sz="2500" b="1" dirty="0" smtClean="0"/>
              <a:t>.</a:t>
            </a:r>
            <a:r>
              <a:rPr lang="en-US" sz="2500" dirty="0" smtClean="0"/>
              <a:t> Bromine melts _________ </a:t>
            </a:r>
            <a:br>
              <a:rPr lang="en-US" sz="2500" dirty="0" smtClean="0"/>
            </a:br>
            <a:r>
              <a:rPr lang="en-US" sz="2500" b="1" dirty="0" smtClean="0"/>
              <a:t>ii</a:t>
            </a:r>
            <a:r>
              <a:rPr lang="en-US" sz="2500" dirty="0" smtClean="0"/>
              <a:t>. Water freezes _________</a:t>
            </a:r>
            <a:br>
              <a:rPr lang="en-US" sz="2500" dirty="0" smtClean="0"/>
            </a:br>
            <a:r>
              <a:rPr lang="en-US" sz="2500" b="1" dirty="0" smtClean="0"/>
              <a:t>iii</a:t>
            </a:r>
            <a:r>
              <a:rPr lang="en-US" sz="2500" dirty="0" smtClean="0"/>
              <a:t>. Gaseous sulfur changes to solid sulfur ____________</a:t>
            </a:r>
            <a:br>
              <a:rPr lang="en-US" sz="2500" dirty="0" smtClean="0"/>
            </a:br>
            <a:r>
              <a:rPr lang="en-US" sz="2500" b="1" dirty="0" smtClean="0"/>
              <a:t>iv</a:t>
            </a:r>
            <a:r>
              <a:rPr lang="en-US" sz="2500" dirty="0" smtClean="0"/>
              <a:t>. Ethanol boils ______________________		[4]</a:t>
            </a:r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500" b="1" dirty="0" smtClean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500" dirty="0" smtClean="0"/>
              <a:t>f</a:t>
            </a:r>
            <a:r>
              <a:rPr lang="en-US" sz="2500" dirty="0"/>
              <a:t>. Arsenic sublimes at 613 °C. Describe what happens to the particles of arsenic in terms of their </a:t>
            </a:r>
            <a:r>
              <a:rPr lang="en-US" sz="2500" dirty="0" smtClean="0"/>
              <a:t>arrangement, proximity </a:t>
            </a:r>
            <a:r>
              <a:rPr lang="en-US" sz="2500" dirty="0"/>
              <a:t>(closeness), and motion when solid arsenic sublimes. </a:t>
            </a:r>
            <a:r>
              <a:rPr lang="en-US" sz="2500" dirty="0" smtClean="0"/>
              <a:t>						[3]</a:t>
            </a:r>
            <a:br>
              <a:rPr lang="en-US" sz="2500" dirty="0" smtClean="0"/>
            </a:br>
            <a:r>
              <a:rPr lang="en-US" sz="2500" b="1" dirty="0" smtClean="0"/>
              <a:t>g</a:t>
            </a:r>
            <a:r>
              <a:rPr lang="en-US" sz="2500" b="1" dirty="0"/>
              <a:t>.</a:t>
            </a:r>
            <a:r>
              <a:rPr lang="en-US" sz="2500" dirty="0"/>
              <a:t> Silicon melts at </a:t>
            </a:r>
            <a:r>
              <a:rPr lang="en-US" sz="2500" dirty="0" smtClean="0"/>
              <a:t>1410°C</a:t>
            </a:r>
            <a:r>
              <a:rPr lang="en-US" sz="2500" dirty="0"/>
              <a:t>. Phosphorus melts at </a:t>
            </a:r>
            <a:r>
              <a:rPr lang="en-US" sz="2500" dirty="0" smtClean="0"/>
              <a:t>44°C</a:t>
            </a:r>
            <a:r>
              <a:rPr lang="en-US" sz="2500" dirty="0"/>
              <a:t>. Explain the difference in these melting points </a:t>
            </a:r>
            <a:r>
              <a:rPr lang="en-US" sz="2500" dirty="0" smtClean="0"/>
              <a:t>by referring </a:t>
            </a:r>
            <a:r>
              <a:rPr lang="en-US" sz="2500" dirty="0"/>
              <a:t>to forces between the particles and energy. </a:t>
            </a:r>
            <a:r>
              <a:rPr lang="en-US" sz="2500" dirty="0" smtClean="0"/>
              <a:t>	            [</a:t>
            </a:r>
            <a:r>
              <a:rPr lang="en-US" sz="2500" dirty="0"/>
              <a:t>4</a:t>
            </a:r>
            <a:r>
              <a:rPr lang="en-US" sz="2500" dirty="0" smtClean="0"/>
              <a:t>]</a:t>
            </a:r>
            <a:endParaRPr lang="en-US" sz="25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316416" y="1628800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9065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400" dirty="0"/>
              <a:t>Box Y shows particles of gas in a container with a </a:t>
            </a:r>
            <a:r>
              <a:rPr lang="en-US" sz="2400" dirty="0" smtClean="0"/>
              <a:t>plunger.</a:t>
            </a:r>
            <a:br>
              <a:rPr lang="en-US" sz="2400" dirty="0" smtClean="0"/>
            </a:br>
            <a:r>
              <a:rPr lang="en-US" sz="2400" dirty="0" smtClean="0"/>
              <a:t>a</a:t>
            </a:r>
            <a:r>
              <a:rPr lang="en-US" sz="2400" dirty="0"/>
              <a:t>. Draw a diagram in box Z to show what happens when the gas is compressed. </a:t>
            </a:r>
            <a:r>
              <a:rPr lang="en-US" sz="2400" dirty="0" smtClean="0"/>
              <a:t>				[1]</a:t>
            </a:r>
            <a:br>
              <a:rPr lang="en-US" sz="2400" dirty="0" smtClean="0"/>
            </a:br>
            <a:r>
              <a:rPr lang="en-US" sz="2400" dirty="0" smtClean="0"/>
              <a:t>b</a:t>
            </a:r>
            <a:r>
              <a:rPr lang="en-US" sz="2400" dirty="0"/>
              <a:t>. Use the kinetic particle theory to explain why the pressure in Y is less than the pressure in Z</a:t>
            </a:r>
            <a:r>
              <a:rPr lang="en-US" sz="2400" dirty="0" smtClean="0"/>
              <a:t>.		[3]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400" dirty="0" smtClean="0"/>
              <a:t>The </a:t>
            </a:r>
            <a:r>
              <a:rPr lang="en-US" sz="2400" dirty="0"/>
              <a:t>table shows how the volume of a gas changes with temperature and pressure.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Describe exactly how the volume varies with pressure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when </a:t>
            </a:r>
            <a:r>
              <a:rPr lang="en-US" sz="2400" dirty="0"/>
              <a:t>the temperature is constant</a:t>
            </a:r>
            <a:r>
              <a:rPr lang="en-US" sz="2400" dirty="0" smtClean="0"/>
              <a:t>.		         [2]</a:t>
            </a:r>
            <a:endParaRPr lang="en-US" sz="24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55718" y="6231895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835011"/>
              </p:ext>
            </p:extLst>
          </p:nvPr>
        </p:nvGraphicFramePr>
        <p:xfrm>
          <a:off x="323528" y="3789040"/>
          <a:ext cx="8424935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1800200"/>
                <a:gridCol w="1584176"/>
                <a:gridCol w="1512168"/>
                <a:gridCol w="1368151"/>
              </a:tblGrid>
              <a:tr h="370840"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Volume of gas at different temperatures / cm</a:t>
                      </a:r>
                      <a:r>
                        <a:rPr lang="en-US" sz="20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0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Pressure / </a:t>
                      </a:r>
                      <a:r>
                        <a:rPr lang="en-GB" sz="2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atm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en-IE" sz="20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r>
                        <a:rPr lang="en-IE" sz="20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IE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20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r>
                        <a:rPr lang="en-IE" sz="20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IE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r>
                        <a:rPr lang="en-IE" sz="20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IE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32350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1.4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4938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340" dirty="0" smtClean="0"/>
              <a:t>A </a:t>
            </a:r>
            <a:r>
              <a:rPr lang="en-US" sz="2340" dirty="0"/>
              <a:t>diffusion experiment </a:t>
            </a:r>
            <a:r>
              <a:rPr lang="en-US" sz="2340" dirty="0" smtClean="0"/>
              <a:t/>
            </a:r>
            <a:br>
              <a:rPr lang="en-US" sz="2340" dirty="0" smtClean="0"/>
            </a:br>
            <a:r>
              <a:rPr lang="en-US" sz="2340" dirty="0" smtClean="0"/>
              <a:t>is </a:t>
            </a:r>
            <a:r>
              <a:rPr lang="en-US" sz="2340" dirty="0"/>
              <a:t>set up as </a:t>
            </a:r>
            <a:r>
              <a:rPr lang="en-US" sz="2340" dirty="0" smtClean="0"/>
              <a:t>shown.</a:t>
            </a:r>
            <a:br>
              <a:rPr lang="en-US" sz="2340" dirty="0" smtClean="0"/>
            </a:br>
            <a:r>
              <a:rPr lang="en-US" sz="2340" dirty="0" smtClean="0"/>
              <a:t/>
            </a:r>
            <a:br>
              <a:rPr lang="en-US" sz="2340" dirty="0" smtClean="0"/>
            </a:br>
            <a:r>
              <a:rPr lang="en-US" sz="2340" dirty="0" smtClean="0"/>
              <a:t/>
            </a:r>
            <a:br>
              <a:rPr lang="en-US" sz="2340" dirty="0" smtClean="0"/>
            </a:br>
            <a:r>
              <a:rPr lang="en-US" sz="2340" b="1" dirty="0" smtClean="0"/>
              <a:t>a</a:t>
            </a:r>
            <a:r>
              <a:rPr lang="en-US" sz="2340" b="1" dirty="0"/>
              <a:t>.</a:t>
            </a:r>
            <a:r>
              <a:rPr lang="en-US" sz="2340" dirty="0"/>
              <a:t> Ammonia solution gives off ammonia gas. Hydrochloric acid gives off hydrogen chloride gas. Explain why the white solid forms and why it is closer to B than A</a:t>
            </a:r>
            <a:r>
              <a:rPr lang="en-US" sz="2340" dirty="0" smtClean="0"/>
              <a:t>.		[3]</a:t>
            </a:r>
            <a:endParaRPr lang="en-US" sz="2340" dirty="0"/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340" b="1" dirty="0" smtClean="0"/>
              <a:t>Extension</a:t>
            </a:r>
          </a:p>
          <a:p>
            <a:pPr marL="449263"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340" b="1" dirty="0" smtClean="0"/>
              <a:t>b</a:t>
            </a:r>
            <a:r>
              <a:rPr lang="en-US" sz="2340" b="1" dirty="0"/>
              <a:t>.</a:t>
            </a:r>
            <a:r>
              <a:rPr lang="en-US" sz="2340" dirty="0"/>
              <a:t> Use books or the internet to find other gases that could replace hydrochloric acid in this </a:t>
            </a:r>
            <a:r>
              <a:rPr lang="en-US" sz="2340" dirty="0" smtClean="0"/>
              <a:t>experiment.		[2]</a:t>
            </a:r>
            <a:br>
              <a:rPr lang="en-US" sz="2340" dirty="0" smtClean="0"/>
            </a:br>
            <a:r>
              <a:rPr lang="en-US" sz="2340" b="1" dirty="0" smtClean="0"/>
              <a:t>c</a:t>
            </a:r>
            <a:r>
              <a:rPr lang="en-US" sz="2340" b="1" dirty="0"/>
              <a:t>.</a:t>
            </a:r>
            <a:r>
              <a:rPr lang="en-US" sz="2340" dirty="0"/>
              <a:t> Methylamine reacts with hydrochloric acid in a similar way to ammonia. The relative molecular mass of hydrochloric </a:t>
            </a:r>
            <a:r>
              <a:rPr lang="en-US" sz="2340" dirty="0" smtClean="0"/>
              <a:t>acid </a:t>
            </a:r>
            <a:r>
              <a:rPr lang="en-US" sz="2340" dirty="0"/>
              <a:t>is 36.5. The relative molecular mass of methylamine is 31. </a:t>
            </a:r>
            <a:r>
              <a:rPr lang="en-US" sz="2340" dirty="0" smtClean="0"/>
              <a:t/>
            </a:r>
            <a:br>
              <a:rPr lang="en-US" sz="2340" dirty="0" smtClean="0"/>
            </a:br>
            <a:r>
              <a:rPr lang="en-US" sz="2340" dirty="0" smtClean="0"/>
              <a:t>How </a:t>
            </a:r>
            <a:r>
              <a:rPr lang="en-US" sz="2340" dirty="0"/>
              <a:t>does the position of the white ring change when methylamine is used? </a:t>
            </a:r>
            <a:r>
              <a:rPr lang="en-US" sz="2340" dirty="0" smtClean="0"/>
              <a:t>Explain </a:t>
            </a:r>
            <a:r>
              <a:rPr lang="en-US" sz="2340" dirty="0"/>
              <a:t>your answer</a:t>
            </a:r>
            <a:r>
              <a:rPr lang="en-US" sz="2340" dirty="0" smtClean="0"/>
              <a:t>.	           [</a:t>
            </a:r>
            <a:r>
              <a:rPr lang="en-US" sz="2340" dirty="0"/>
              <a:t>3]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55718" y="6231895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1960" y="1196752"/>
            <a:ext cx="4608512" cy="134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6502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01 - States of Matter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76DD945F-B7B0-4691-A0D0-E2EAD6DA23B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46099</TotalTime>
  <Words>4890</Words>
  <Application>Microsoft Office PowerPoint</Application>
  <PresentationFormat>On-screen Show (4:3)</PresentationFormat>
  <Paragraphs>632</Paragraphs>
  <Slides>52</Slides>
  <Notes>52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3" baseType="lpstr">
      <vt:lpstr>Arial</vt:lpstr>
      <vt:lpstr>Calibri</vt:lpstr>
      <vt:lpstr>Courier New</vt:lpstr>
      <vt:lpstr>FrutigerLTStd-Light</vt:lpstr>
      <vt:lpstr>Lucida Sans Unicode</vt:lpstr>
      <vt:lpstr>NewAsterLTStd</vt:lpstr>
      <vt:lpstr>Verdana</vt:lpstr>
      <vt:lpstr>Wingdings</vt:lpstr>
      <vt:lpstr>Wingdings 2</vt:lpstr>
      <vt:lpstr>Wingdings 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1.1 – Everything is Made of Particles</vt:lpstr>
      <vt:lpstr>1.1 – Everything is Made of Particles</vt:lpstr>
      <vt:lpstr>1.1 – Everything is Made of Particles</vt:lpstr>
      <vt:lpstr>1.1 – Everything is Made of Particles</vt:lpstr>
      <vt:lpstr>1.1 – Everything is Made of Particles</vt:lpstr>
      <vt:lpstr>1.2 – Solids, Liquids, and Gases</vt:lpstr>
      <vt:lpstr>1.2 – Solids, Liquids, and Gases</vt:lpstr>
      <vt:lpstr>1.2 – Solids, Liquids, and Gases</vt:lpstr>
      <vt:lpstr>1.2 – Solids, Liquids, and Gases</vt:lpstr>
      <vt:lpstr>1.2 – Solids, Liquids, and Gases</vt:lpstr>
      <vt:lpstr>1.2 – Solids, Liquids, and Gases</vt:lpstr>
      <vt:lpstr>1.3 – The Particles in Solids, Liquids, and Gases</vt:lpstr>
      <vt:lpstr>1.3 – The Particles in Solids, Liquids, and Gases</vt:lpstr>
      <vt:lpstr>1.3 – The Particles in Solids, Liquids, and Gases</vt:lpstr>
      <vt:lpstr>1.3 – The Particles in Solids, Liquids, and Gases</vt:lpstr>
      <vt:lpstr>1.3 – The Particles in Solids, Liquids, and Gases</vt:lpstr>
      <vt:lpstr>1.3 – The Particles in Solids, Liquids, and Gases</vt:lpstr>
      <vt:lpstr>1.4 - A Closer Look at Gases</vt:lpstr>
      <vt:lpstr>1.4 - A Closer Look at Gases</vt:lpstr>
      <vt:lpstr>1.4 - A Closer Look at Gases</vt:lpstr>
      <vt:lpstr>1.4 - A Closer Look at Gases</vt:lpstr>
      <vt:lpstr>1.4 - A Closer Look at Gases</vt:lpstr>
      <vt:lpstr>1.4 - A Closer Look at Gases</vt:lpstr>
      <vt:lpstr>1 – Revision Checklist - Core</vt:lpstr>
      <vt:lpstr>1 – Revision Checklist - Extended</vt:lpstr>
      <vt:lpstr>1 – Revision Questions – Core Curriculum</vt:lpstr>
      <vt:lpstr>1 – Revision Questions – Core Curriculum</vt:lpstr>
      <vt:lpstr>1 – Revision Questions – Core Curriculum</vt:lpstr>
      <vt:lpstr>1 – Revision Questions – Core Curriculum</vt:lpstr>
      <vt:lpstr>1 – Revision Questions – Core Curriculum</vt:lpstr>
      <vt:lpstr>1 – Revision Questions – Extended Curriculum</vt:lpstr>
      <vt:lpstr>1 – Revision Questions – Extended Curriculum</vt:lpstr>
      <vt:lpstr>1.1 – Workbook Questions</vt:lpstr>
      <vt:lpstr>1.1 – Workbook Questions</vt:lpstr>
      <vt:lpstr>1.2 – Workbook Questions</vt:lpstr>
      <vt:lpstr>1.2 – Workbook Questions</vt:lpstr>
      <vt:lpstr>1.2 – Workbook Questions</vt:lpstr>
      <vt:lpstr>1.3 – Workbook Questions</vt:lpstr>
      <vt:lpstr>1.3 – Workbook Questions</vt:lpstr>
      <vt:lpstr>1.3 – Workbook Questions</vt:lpstr>
      <vt:lpstr>1.4 – Workbook Questions</vt:lpstr>
      <vt:lpstr>1.4 –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01 - States of Matter</dc:title>
  <dc:subject>Travel and Tourism</dc:subject>
  <dc:creator>Enderoth</dc:creator>
  <cp:lastModifiedBy>Stephen Rafferty</cp:lastModifiedBy>
  <cp:revision>1660</cp:revision>
  <cp:lastPrinted>2014-01-22T18:25:48Z</cp:lastPrinted>
  <dcterms:created xsi:type="dcterms:W3CDTF">2008-03-12T11:01:44Z</dcterms:created>
  <dcterms:modified xsi:type="dcterms:W3CDTF">2018-08-01T16:51:08Z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